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oboto"/>
      <p:regular r:id="rId33"/>
      <p:bold r:id="rId34"/>
      <p:italic r:id="rId35"/>
      <p:boldItalic r:id="rId36"/>
    </p:embeddedFont>
    <p:embeddedFont>
      <p:font typeface="Paytone One"/>
      <p:regular r:id="rId37"/>
    </p:embeddedFont>
    <p:embeddedFont>
      <p:font typeface="Bebas Neue"/>
      <p:regular r:id="rId38"/>
    </p:embeddedFont>
    <p:embeddedFont>
      <p:font typeface="Questrial"/>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37" Type="http://schemas.openxmlformats.org/officeDocument/2006/relationships/font" Target="fonts/PaytoneOne-regular.fntdata"/><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39" Type="http://schemas.openxmlformats.org/officeDocument/2006/relationships/font" Target="fonts/Questrial-regular.fntdata"/><Relationship Id="rId16" Type="http://schemas.openxmlformats.org/officeDocument/2006/relationships/slide" Target="slides/slide12.xml"/><Relationship Id="rId38" Type="http://schemas.openxmlformats.org/officeDocument/2006/relationships/font" Target="fonts/Bebas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b8ad8aa3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b8ad8aa3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b8ad8aa3d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b8ad8aa3d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abb9a8bc9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abb9a8bc9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abbda8db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abbda8db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abbda8db6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abbda8db6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abbda8db6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abbda8db6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abbda8db6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abbda8db6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abbda8db6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abbda8db6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abbda8db6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abbda8db6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abbda8db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abbda8db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abb1fa6a05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abb1fa6a0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abbda8db6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abbda8db6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ad8aa3d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ad8aa3d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abbda8db6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abbda8db6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abbda8db6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2abbda8db6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abbda8db6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abbda8db6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abb9a8bc9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abb9a8bc9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b8ad8aa3d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b8ad8aa3d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b8ad8aa3d3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b8ad8aa3d3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b8ad8aa3d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b8ad8aa3d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abb1fa6a0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abb1fa6a0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abb1fa6a05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abb1fa6a05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abb1fa6a05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abb1fa6a05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Scale (if applicable):</a:t>
            </a:r>
            <a:endParaRPr/>
          </a:p>
          <a:p>
            <a:pPr indent="0" lvl="0" marL="0" rtl="0" algn="l">
              <a:spcBef>
                <a:spcPts val="0"/>
              </a:spcBef>
              <a:spcAft>
                <a:spcPts val="0"/>
              </a:spcAft>
              <a:buNone/>
            </a:pPr>
            <a:r>
              <a:rPr lang="en"/>
              <a:t>If your image has a known scale, you should set it to convert pixel measurements to physical units. Go to Analyse &gt; Set Scale and enter the appropriate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Select Region of Interest (ROI):</a:t>
            </a:r>
            <a:endParaRPr/>
          </a:p>
          <a:p>
            <a:pPr indent="0" lvl="0" marL="0" rtl="0" algn="l">
              <a:spcBef>
                <a:spcPts val="0"/>
              </a:spcBef>
              <a:spcAft>
                <a:spcPts val="0"/>
              </a:spcAft>
              <a:buNone/>
            </a:pPr>
            <a:r>
              <a:rPr lang="en"/>
              <a:t>Use the selection tools (e.g., rectangle, oval, freehand) to draw a region of interest around the object whose area you want to measure.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Check or Adjust Measurement Settings:</a:t>
            </a:r>
            <a:endParaRPr/>
          </a:p>
          <a:p>
            <a:pPr indent="0" lvl="0" marL="0" rtl="0" algn="l">
              <a:spcBef>
                <a:spcPts val="0"/>
              </a:spcBef>
              <a:spcAft>
                <a:spcPts val="0"/>
              </a:spcAft>
              <a:buNone/>
            </a:pPr>
            <a:r>
              <a:rPr lang="en"/>
              <a:t>Go to Analyse &gt; Set Measurements to make sure that "Area" is selected. You can also choose other parameters you want to measure, such as perimeter, mean intensity,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Measure the Area:</a:t>
            </a:r>
            <a:endParaRPr/>
          </a:p>
          <a:p>
            <a:pPr indent="0" lvl="0" marL="0" rtl="0" algn="l">
              <a:spcBef>
                <a:spcPts val="0"/>
              </a:spcBef>
              <a:spcAft>
                <a:spcPts val="0"/>
              </a:spcAft>
              <a:buNone/>
            </a:pPr>
            <a:r>
              <a:rPr lang="en"/>
              <a:t>With the ROI selected, go to Analyse &gt; Measure or simply press Ctrl + M (Windows) or Command + M (Mac). The measurement results will appear in the "Results" window.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8f66849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8f66849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8ad8aa3d3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8ad8aa3d3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abb9a8bc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abb9a8bc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abb9a8bc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abb9a8bc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1900" y="1386639"/>
            <a:ext cx="6196200" cy="19083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1900" y="3294939"/>
            <a:ext cx="6196200" cy="4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73165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6725761" y="1349068"/>
            <a:ext cx="1173854" cy="2461458"/>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5" name="Google Shape;15;p2"/>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6" name="Google Shape;16;p2"/>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 name="Google Shape;17;p2"/>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 name="Google Shape;18;p2"/>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 name="Google Shape;19;p2"/>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 name="Google Shape;20;p2"/>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1" name="Google Shape;21;p2"/>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 name="Google Shape;22;p2"/>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 name="Google Shape;23;p2"/>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4" name="Google Shape;24;p2"/>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 name="Google Shape;25;p2"/>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 name="Google Shape;26;p2"/>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 name="Google Shape;27;p2"/>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 name="Google Shape;28;p2"/>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 name="Google Shape;29;p2"/>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0" name="Google Shape;30;p2"/>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 name="Google Shape;31;p2"/>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 name="Google Shape;32;p2"/>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3" name="Google Shape;33;p2"/>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4" name="Google Shape;34;p2"/>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 name="Google Shape;35;p2"/>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 name="Google Shape;36;p2"/>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7" name="Google Shape;37;p2"/>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8" name="Google Shape;38;p2"/>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1" name="Google Shape;41;p2"/>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 name="Google Shape;42;p2"/>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 name="Google Shape;43;p2"/>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 name="Google Shape;44;p2"/>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 name="Google Shape;45;p2"/>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 name="Google Shape;46;p2"/>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7" name="Google Shape;47;p2"/>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 name="Google Shape;48;p2"/>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 name="Google Shape;49;p2"/>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 name="Google Shape;50;p2"/>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 name="Google Shape;51;p2"/>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 name="Google Shape;52;p2"/>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 name="Google Shape;53;p2"/>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 name="Google Shape;54;p2"/>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 name="Google Shape;55;p2"/>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 name="Google Shape;56;p2"/>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 name="Google Shape;57;p2"/>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8" name="Google Shape;58;p2"/>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 name="Google Shape;59;p2"/>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 name="Google Shape;60;p2"/>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1" name="Google Shape;61;p2"/>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 name="Google Shape;62;p2"/>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 name="Google Shape;63;p2"/>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4" name="Google Shape;64;p2"/>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5" name="Shape 305"/>
        <p:cNvGrpSpPr/>
        <p:nvPr/>
      </p:nvGrpSpPr>
      <p:grpSpPr>
        <a:xfrm>
          <a:off x="0" y="0"/>
          <a:ext cx="0" cy="0"/>
          <a:chOff x="0" y="0"/>
          <a:chExt cx="0" cy="0"/>
        </a:xfrm>
      </p:grpSpPr>
      <p:sp>
        <p:nvSpPr>
          <p:cNvPr id="306" name="Google Shape;306;p11"/>
          <p:cNvSpPr/>
          <p:nvPr/>
        </p:nvSpPr>
        <p:spPr>
          <a:xfrm>
            <a:off x="717150" y="935100"/>
            <a:ext cx="7709700" cy="327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1"/>
          <p:cNvGrpSpPr/>
          <p:nvPr/>
        </p:nvGrpSpPr>
        <p:grpSpPr>
          <a:xfrm rot="-5400000">
            <a:off x="7661788" y="304268"/>
            <a:ext cx="1129770" cy="1173854"/>
            <a:chOff x="11" y="583339"/>
            <a:chExt cx="1129770" cy="1173854"/>
          </a:xfrm>
        </p:grpSpPr>
        <p:sp>
          <p:nvSpPr>
            <p:cNvPr id="308" name="Google Shape;308;p11"/>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09" name="Google Shape;309;p11"/>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0" name="Google Shape;310;p11"/>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1" name="Google Shape;311;p11"/>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2" name="Google Shape;312;p11"/>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3" name="Google Shape;313;p11"/>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4" name="Google Shape;314;p11"/>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5" name="Google Shape;315;p11"/>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6" name="Google Shape;316;p11"/>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7" name="Google Shape;317;p11"/>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8" name="Google Shape;318;p11"/>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19" name="Google Shape;319;p11"/>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0" name="Google Shape;320;p11"/>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1" name="Google Shape;321;p11"/>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2" name="Google Shape;322;p11"/>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3" name="Google Shape;323;p11"/>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4" name="Google Shape;324;p11"/>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11"/>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6" name="Google Shape;326;p11"/>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7" name="Google Shape;327;p11"/>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8" name="Google Shape;328;p11"/>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9" name="Google Shape;329;p11"/>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30" name="Google Shape;330;p11"/>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31" name="Google Shape;331;p11"/>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32" name="Google Shape;332;p11"/>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333" name="Google Shape;333;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4" name="Google Shape;334;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5"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6" name="Shape 336"/>
        <p:cNvGrpSpPr/>
        <p:nvPr/>
      </p:nvGrpSpPr>
      <p:grpSpPr>
        <a:xfrm>
          <a:off x="0" y="0"/>
          <a:ext cx="0" cy="0"/>
          <a:chOff x="0" y="0"/>
          <a:chExt cx="0" cy="0"/>
        </a:xfrm>
      </p:grpSpPr>
      <p:sp>
        <p:nvSpPr>
          <p:cNvPr id="337" name="Google Shape;337;p13"/>
          <p:cNvSpPr txBox="1"/>
          <p:nvPr>
            <p:ph type="title"/>
          </p:nvPr>
        </p:nvSpPr>
        <p:spPr>
          <a:xfrm>
            <a:off x="1746945" y="1731425"/>
            <a:ext cx="2723400" cy="511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8" name="Google Shape;338;p13"/>
          <p:cNvSpPr txBox="1"/>
          <p:nvPr>
            <p:ph hasCustomPrompt="1" idx="2" type="title"/>
          </p:nvPr>
        </p:nvSpPr>
        <p:spPr>
          <a:xfrm>
            <a:off x="797895" y="1725525"/>
            <a:ext cx="951300" cy="51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13"/>
          <p:cNvSpPr txBox="1"/>
          <p:nvPr>
            <p:ph idx="1" type="subTitle"/>
          </p:nvPr>
        </p:nvSpPr>
        <p:spPr>
          <a:xfrm>
            <a:off x="1749195" y="2248419"/>
            <a:ext cx="2723400" cy="46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0" name="Google Shape;340;p13"/>
          <p:cNvSpPr txBox="1"/>
          <p:nvPr>
            <p:ph idx="3" type="title"/>
          </p:nvPr>
        </p:nvSpPr>
        <p:spPr>
          <a:xfrm>
            <a:off x="1746938" y="3388125"/>
            <a:ext cx="2723400" cy="511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1" name="Google Shape;341;p13"/>
          <p:cNvSpPr txBox="1"/>
          <p:nvPr>
            <p:ph hasCustomPrompt="1" idx="4" type="title"/>
          </p:nvPr>
        </p:nvSpPr>
        <p:spPr>
          <a:xfrm>
            <a:off x="797895" y="3388125"/>
            <a:ext cx="951300" cy="51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p:nvPr>
            <p:ph idx="5" type="subTitle"/>
          </p:nvPr>
        </p:nvSpPr>
        <p:spPr>
          <a:xfrm>
            <a:off x="1746938" y="3897362"/>
            <a:ext cx="2723400" cy="46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3" name="Google Shape;343;p13"/>
          <p:cNvSpPr txBox="1"/>
          <p:nvPr>
            <p:ph idx="6" type="title"/>
          </p:nvPr>
        </p:nvSpPr>
        <p:spPr>
          <a:xfrm>
            <a:off x="5602945" y="1728250"/>
            <a:ext cx="2731200" cy="511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4" name="Google Shape;344;p13"/>
          <p:cNvSpPr txBox="1"/>
          <p:nvPr>
            <p:ph hasCustomPrompt="1" idx="7" type="title"/>
          </p:nvPr>
        </p:nvSpPr>
        <p:spPr>
          <a:xfrm>
            <a:off x="4659709" y="1731424"/>
            <a:ext cx="951300" cy="51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p:nvPr>
            <p:ph idx="8" type="subTitle"/>
          </p:nvPr>
        </p:nvSpPr>
        <p:spPr>
          <a:xfrm>
            <a:off x="5605195" y="2242520"/>
            <a:ext cx="2731200" cy="46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6" name="Google Shape;346;p13"/>
          <p:cNvSpPr txBox="1"/>
          <p:nvPr>
            <p:ph idx="9" type="title"/>
          </p:nvPr>
        </p:nvSpPr>
        <p:spPr>
          <a:xfrm>
            <a:off x="5602945" y="3388875"/>
            <a:ext cx="2731200" cy="511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7" name="Google Shape;347;p13"/>
          <p:cNvSpPr txBox="1"/>
          <p:nvPr>
            <p:ph hasCustomPrompt="1" idx="13" type="title"/>
          </p:nvPr>
        </p:nvSpPr>
        <p:spPr>
          <a:xfrm>
            <a:off x="4659709" y="3389163"/>
            <a:ext cx="951300" cy="51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p:nvPr>
            <p:ph idx="14" type="subTitle"/>
          </p:nvPr>
        </p:nvSpPr>
        <p:spPr>
          <a:xfrm>
            <a:off x="5602945" y="3897362"/>
            <a:ext cx="2731200" cy="46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9" name="Google Shape;349;p13"/>
          <p:cNvSpPr txBox="1"/>
          <p:nvPr>
            <p:ph idx="15" type="title"/>
          </p:nvPr>
        </p:nvSpPr>
        <p:spPr>
          <a:xfrm>
            <a:off x="723388"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50" name="Google Shape;350;p13"/>
          <p:cNvGrpSpPr/>
          <p:nvPr/>
        </p:nvGrpSpPr>
        <p:grpSpPr>
          <a:xfrm rot="-5400000">
            <a:off x="7661788" y="304268"/>
            <a:ext cx="1129770" cy="1173854"/>
            <a:chOff x="11" y="583339"/>
            <a:chExt cx="1129770" cy="1173854"/>
          </a:xfrm>
        </p:grpSpPr>
        <p:sp>
          <p:nvSpPr>
            <p:cNvPr id="351" name="Google Shape;351;p1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2" name="Google Shape;352;p1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3" name="Google Shape;353;p1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4" name="Google Shape;354;p1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5" name="Google Shape;355;p1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6" name="Google Shape;356;p1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7" name="Google Shape;357;p1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8" name="Google Shape;358;p1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9" name="Google Shape;359;p1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0" name="Google Shape;360;p1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1" name="Google Shape;361;p1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2" name="Google Shape;362;p1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3" name="Google Shape;363;p1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4" name="Google Shape;364;p1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5" name="Google Shape;365;p1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6" name="Google Shape;366;p1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7" name="Google Shape;367;p1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8" name="Google Shape;368;p1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69" name="Google Shape;369;p1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70" name="Google Shape;370;p1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71" name="Google Shape;371;p1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72" name="Google Shape;372;p1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73" name="Google Shape;373;p1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74" name="Google Shape;374;p1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75" name="Google Shape;375;p1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76" name="Shape 376"/>
        <p:cNvGrpSpPr/>
        <p:nvPr/>
      </p:nvGrpSpPr>
      <p:grpSpPr>
        <a:xfrm>
          <a:off x="0" y="0"/>
          <a:ext cx="0" cy="0"/>
          <a:chOff x="0" y="0"/>
          <a:chExt cx="0" cy="0"/>
        </a:xfrm>
      </p:grpSpPr>
      <p:sp>
        <p:nvSpPr>
          <p:cNvPr id="377" name="Google Shape;377;p14"/>
          <p:cNvSpPr/>
          <p:nvPr/>
        </p:nvSpPr>
        <p:spPr>
          <a:xfrm flipH="1">
            <a:off x="6119132" y="3108750"/>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flipH="1">
            <a:off x="2307100" y="2996400"/>
            <a:ext cx="3892200" cy="139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1850968" y="1502350"/>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2944700" y="1390000"/>
            <a:ext cx="3892200" cy="139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ph idx="1" type="subTitle"/>
          </p:nvPr>
        </p:nvSpPr>
        <p:spPr>
          <a:xfrm>
            <a:off x="3104651" y="1502350"/>
            <a:ext cx="3571500" cy="117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2" name="Google Shape;382;p14"/>
          <p:cNvSpPr txBox="1"/>
          <p:nvPr>
            <p:ph idx="2" type="subTitle"/>
          </p:nvPr>
        </p:nvSpPr>
        <p:spPr>
          <a:xfrm>
            <a:off x="2462650" y="3163050"/>
            <a:ext cx="3571500" cy="106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 name="Google Shape;384;p14"/>
          <p:cNvSpPr txBox="1"/>
          <p:nvPr>
            <p:ph hasCustomPrompt="1" idx="3" type="title"/>
          </p:nvPr>
        </p:nvSpPr>
        <p:spPr>
          <a:xfrm>
            <a:off x="1140350" y="1502350"/>
            <a:ext cx="1719300" cy="1173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6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85" name="Google Shape;385;p14"/>
          <p:cNvSpPr txBox="1"/>
          <p:nvPr>
            <p:ph hasCustomPrompt="1" idx="4" type="title"/>
          </p:nvPr>
        </p:nvSpPr>
        <p:spPr>
          <a:xfrm>
            <a:off x="6177550" y="3108750"/>
            <a:ext cx="1719300" cy="1173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6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grpSp>
        <p:nvGrpSpPr>
          <p:cNvPr id="386" name="Google Shape;386;p14"/>
          <p:cNvGrpSpPr/>
          <p:nvPr/>
        </p:nvGrpSpPr>
        <p:grpSpPr>
          <a:xfrm rot="-5400000">
            <a:off x="348315" y="3682261"/>
            <a:ext cx="1129770" cy="1173854"/>
            <a:chOff x="11" y="583339"/>
            <a:chExt cx="1129770" cy="1173854"/>
          </a:xfrm>
        </p:grpSpPr>
        <p:sp>
          <p:nvSpPr>
            <p:cNvPr id="387" name="Google Shape;387;p1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88" name="Google Shape;388;p1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89" name="Google Shape;389;p1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0" name="Google Shape;390;p1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1" name="Google Shape;391;p1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2" name="Google Shape;392;p1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3" name="Google Shape;393;p1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4" name="Google Shape;394;p1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5" name="Google Shape;395;p1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6" name="Google Shape;396;p1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7" name="Google Shape;397;p1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8" name="Google Shape;398;p1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9" name="Google Shape;399;p1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0" name="Google Shape;400;p1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1" name="Google Shape;401;p1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2" name="Google Shape;402;p1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3" name="Google Shape;403;p1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4" name="Google Shape;404;p1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5" name="Google Shape;405;p1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6" name="Google Shape;406;p1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7" name="Google Shape;407;p1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8" name="Google Shape;408;p1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09" name="Google Shape;409;p1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10" name="Google Shape;410;p1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11" name="Google Shape;411;p1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12" name="Shape 412"/>
        <p:cNvGrpSpPr/>
        <p:nvPr/>
      </p:nvGrpSpPr>
      <p:grpSpPr>
        <a:xfrm>
          <a:off x="0" y="0"/>
          <a:ext cx="0" cy="0"/>
          <a:chOff x="0" y="0"/>
          <a:chExt cx="0" cy="0"/>
        </a:xfrm>
      </p:grpSpPr>
      <p:sp>
        <p:nvSpPr>
          <p:cNvPr id="413" name="Google Shape;413;p15"/>
          <p:cNvSpPr/>
          <p:nvPr/>
        </p:nvSpPr>
        <p:spPr>
          <a:xfrm>
            <a:off x="73165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5"/>
          <p:cNvGrpSpPr/>
          <p:nvPr/>
        </p:nvGrpSpPr>
        <p:grpSpPr>
          <a:xfrm rot="-5400000">
            <a:off x="7661788" y="304268"/>
            <a:ext cx="1129770" cy="1173854"/>
            <a:chOff x="11" y="583339"/>
            <a:chExt cx="1129770" cy="1173854"/>
          </a:xfrm>
        </p:grpSpPr>
        <p:sp>
          <p:nvSpPr>
            <p:cNvPr id="415" name="Google Shape;415;p1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16" name="Google Shape;416;p1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17" name="Google Shape;417;p1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18" name="Google Shape;418;p1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19" name="Google Shape;419;p1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0" name="Google Shape;420;p1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1" name="Google Shape;421;p1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2" name="Google Shape;422;p1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3" name="Google Shape;423;p1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4" name="Google Shape;424;p1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5" name="Google Shape;425;p1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6" name="Google Shape;426;p1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7" name="Google Shape;427;p1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8" name="Google Shape;428;p1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9" name="Google Shape;429;p1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0" name="Google Shape;430;p1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1" name="Google Shape;431;p1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2" name="Google Shape;432;p1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3" name="Google Shape;433;p1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4" name="Google Shape;434;p1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5" name="Google Shape;435;p1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6" name="Google Shape;436;p1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7" name="Google Shape;437;p1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8" name="Google Shape;438;p1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9" name="Google Shape;439;p1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440" name="Google Shape;440;p15"/>
          <p:cNvSpPr txBox="1"/>
          <p:nvPr>
            <p:ph type="title"/>
          </p:nvPr>
        </p:nvSpPr>
        <p:spPr>
          <a:xfrm>
            <a:off x="723388"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1" name="Google Shape;441;p15"/>
          <p:cNvSpPr txBox="1"/>
          <p:nvPr>
            <p:ph idx="2" type="title"/>
          </p:nvPr>
        </p:nvSpPr>
        <p:spPr>
          <a:xfrm>
            <a:off x="716622" y="1735175"/>
            <a:ext cx="5788200" cy="525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42" name="Google Shape;442;p15"/>
          <p:cNvSpPr txBox="1"/>
          <p:nvPr>
            <p:ph idx="1" type="subTitle"/>
          </p:nvPr>
        </p:nvSpPr>
        <p:spPr>
          <a:xfrm>
            <a:off x="713225" y="2260475"/>
            <a:ext cx="5788200" cy="21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rtl="0" algn="ctr">
              <a:lnSpc>
                <a:spcPct val="100000"/>
              </a:lnSpc>
              <a:spcBef>
                <a:spcPts val="1600"/>
              </a:spcBef>
              <a:spcAft>
                <a:spcPts val="0"/>
              </a:spcAft>
              <a:buClr>
                <a:schemeClr val="lt1"/>
              </a:buClr>
              <a:buSzPts val="1400"/>
              <a:buChar char="○"/>
              <a:defRPr>
                <a:solidFill>
                  <a:schemeClr val="lt1"/>
                </a:solidFill>
              </a:defRPr>
            </a:lvl2pPr>
            <a:lvl3pPr lvl="2" rtl="0" algn="ctr">
              <a:lnSpc>
                <a:spcPct val="100000"/>
              </a:lnSpc>
              <a:spcBef>
                <a:spcPts val="1600"/>
              </a:spcBef>
              <a:spcAft>
                <a:spcPts val="0"/>
              </a:spcAft>
              <a:buClr>
                <a:schemeClr val="lt1"/>
              </a:buClr>
              <a:buSzPts val="1400"/>
              <a:buChar char="■"/>
              <a:defRPr>
                <a:solidFill>
                  <a:schemeClr val="lt1"/>
                </a:solidFill>
              </a:defRPr>
            </a:lvl3pPr>
            <a:lvl4pPr lvl="3" rtl="0" algn="ctr">
              <a:lnSpc>
                <a:spcPct val="100000"/>
              </a:lnSpc>
              <a:spcBef>
                <a:spcPts val="1600"/>
              </a:spcBef>
              <a:spcAft>
                <a:spcPts val="0"/>
              </a:spcAft>
              <a:buClr>
                <a:schemeClr val="lt1"/>
              </a:buClr>
              <a:buSzPts val="1400"/>
              <a:buChar char="●"/>
              <a:defRPr>
                <a:solidFill>
                  <a:schemeClr val="lt1"/>
                </a:solidFill>
              </a:defRPr>
            </a:lvl4pPr>
            <a:lvl5pPr lvl="4" rtl="0" algn="ctr">
              <a:lnSpc>
                <a:spcPct val="100000"/>
              </a:lnSpc>
              <a:spcBef>
                <a:spcPts val="1600"/>
              </a:spcBef>
              <a:spcAft>
                <a:spcPts val="0"/>
              </a:spcAft>
              <a:buClr>
                <a:schemeClr val="lt1"/>
              </a:buClr>
              <a:buSzPts val="1400"/>
              <a:buChar char="○"/>
              <a:defRPr>
                <a:solidFill>
                  <a:schemeClr val="lt1"/>
                </a:solidFill>
              </a:defRPr>
            </a:lvl5pPr>
            <a:lvl6pPr lvl="5" rtl="0" algn="ctr">
              <a:lnSpc>
                <a:spcPct val="100000"/>
              </a:lnSpc>
              <a:spcBef>
                <a:spcPts val="1600"/>
              </a:spcBef>
              <a:spcAft>
                <a:spcPts val="0"/>
              </a:spcAft>
              <a:buClr>
                <a:schemeClr val="lt1"/>
              </a:buClr>
              <a:buSzPts val="1400"/>
              <a:buChar char="■"/>
              <a:defRPr>
                <a:solidFill>
                  <a:schemeClr val="lt1"/>
                </a:solidFill>
              </a:defRPr>
            </a:lvl6pPr>
            <a:lvl7pPr lvl="6" rtl="0" algn="ctr">
              <a:lnSpc>
                <a:spcPct val="100000"/>
              </a:lnSpc>
              <a:spcBef>
                <a:spcPts val="1600"/>
              </a:spcBef>
              <a:spcAft>
                <a:spcPts val="0"/>
              </a:spcAft>
              <a:buClr>
                <a:schemeClr val="lt1"/>
              </a:buClr>
              <a:buSzPts val="1400"/>
              <a:buChar char="●"/>
              <a:defRPr>
                <a:solidFill>
                  <a:schemeClr val="lt1"/>
                </a:solidFill>
              </a:defRPr>
            </a:lvl7pPr>
            <a:lvl8pPr lvl="7" rtl="0" algn="ctr">
              <a:lnSpc>
                <a:spcPct val="100000"/>
              </a:lnSpc>
              <a:spcBef>
                <a:spcPts val="1600"/>
              </a:spcBef>
              <a:spcAft>
                <a:spcPts val="0"/>
              </a:spcAft>
              <a:buClr>
                <a:schemeClr val="lt1"/>
              </a:buClr>
              <a:buSzPts val="1400"/>
              <a:buChar char="○"/>
              <a:defRPr>
                <a:solidFill>
                  <a:schemeClr val="lt1"/>
                </a:solidFill>
              </a:defRPr>
            </a:lvl8pPr>
            <a:lvl9pPr lvl="8" rtl="0" algn="ctr">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443" name="Shape 443"/>
        <p:cNvGrpSpPr/>
        <p:nvPr/>
      </p:nvGrpSpPr>
      <p:grpSpPr>
        <a:xfrm>
          <a:off x="0" y="0"/>
          <a:ext cx="0" cy="0"/>
          <a:chOff x="0" y="0"/>
          <a:chExt cx="0" cy="0"/>
        </a:xfrm>
      </p:grpSpPr>
      <p:sp>
        <p:nvSpPr>
          <p:cNvPr id="444" name="Google Shape;444;p16"/>
          <p:cNvSpPr txBox="1"/>
          <p:nvPr>
            <p:ph type="title"/>
          </p:nvPr>
        </p:nvSpPr>
        <p:spPr>
          <a:xfrm>
            <a:off x="723388"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5" name="Google Shape;445;p16"/>
          <p:cNvSpPr txBox="1"/>
          <p:nvPr>
            <p:ph idx="2" type="title"/>
          </p:nvPr>
        </p:nvSpPr>
        <p:spPr>
          <a:xfrm>
            <a:off x="2620769" y="1735175"/>
            <a:ext cx="5785500" cy="525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46" name="Google Shape;446;p16"/>
          <p:cNvSpPr txBox="1"/>
          <p:nvPr>
            <p:ph idx="1" type="subTitle"/>
          </p:nvPr>
        </p:nvSpPr>
        <p:spPr>
          <a:xfrm>
            <a:off x="2618225" y="2260475"/>
            <a:ext cx="5785500" cy="234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rtl="0" algn="ctr">
              <a:lnSpc>
                <a:spcPct val="100000"/>
              </a:lnSpc>
              <a:spcBef>
                <a:spcPts val="1600"/>
              </a:spcBef>
              <a:spcAft>
                <a:spcPts val="0"/>
              </a:spcAft>
              <a:buClr>
                <a:schemeClr val="lt1"/>
              </a:buClr>
              <a:buSzPts val="1400"/>
              <a:buChar char="○"/>
              <a:defRPr>
                <a:solidFill>
                  <a:schemeClr val="lt1"/>
                </a:solidFill>
              </a:defRPr>
            </a:lvl2pPr>
            <a:lvl3pPr lvl="2" rtl="0" algn="ctr">
              <a:lnSpc>
                <a:spcPct val="100000"/>
              </a:lnSpc>
              <a:spcBef>
                <a:spcPts val="1600"/>
              </a:spcBef>
              <a:spcAft>
                <a:spcPts val="0"/>
              </a:spcAft>
              <a:buClr>
                <a:schemeClr val="lt1"/>
              </a:buClr>
              <a:buSzPts val="1400"/>
              <a:buChar char="■"/>
              <a:defRPr>
                <a:solidFill>
                  <a:schemeClr val="lt1"/>
                </a:solidFill>
              </a:defRPr>
            </a:lvl3pPr>
            <a:lvl4pPr lvl="3" rtl="0" algn="ctr">
              <a:lnSpc>
                <a:spcPct val="100000"/>
              </a:lnSpc>
              <a:spcBef>
                <a:spcPts val="1600"/>
              </a:spcBef>
              <a:spcAft>
                <a:spcPts val="0"/>
              </a:spcAft>
              <a:buClr>
                <a:schemeClr val="lt1"/>
              </a:buClr>
              <a:buSzPts val="1400"/>
              <a:buChar char="●"/>
              <a:defRPr>
                <a:solidFill>
                  <a:schemeClr val="lt1"/>
                </a:solidFill>
              </a:defRPr>
            </a:lvl4pPr>
            <a:lvl5pPr lvl="4" rtl="0" algn="ctr">
              <a:lnSpc>
                <a:spcPct val="100000"/>
              </a:lnSpc>
              <a:spcBef>
                <a:spcPts val="1600"/>
              </a:spcBef>
              <a:spcAft>
                <a:spcPts val="0"/>
              </a:spcAft>
              <a:buClr>
                <a:schemeClr val="lt1"/>
              </a:buClr>
              <a:buSzPts val="1400"/>
              <a:buChar char="○"/>
              <a:defRPr>
                <a:solidFill>
                  <a:schemeClr val="lt1"/>
                </a:solidFill>
              </a:defRPr>
            </a:lvl5pPr>
            <a:lvl6pPr lvl="5" rtl="0" algn="ctr">
              <a:lnSpc>
                <a:spcPct val="100000"/>
              </a:lnSpc>
              <a:spcBef>
                <a:spcPts val="1600"/>
              </a:spcBef>
              <a:spcAft>
                <a:spcPts val="0"/>
              </a:spcAft>
              <a:buClr>
                <a:schemeClr val="lt1"/>
              </a:buClr>
              <a:buSzPts val="1400"/>
              <a:buChar char="■"/>
              <a:defRPr>
                <a:solidFill>
                  <a:schemeClr val="lt1"/>
                </a:solidFill>
              </a:defRPr>
            </a:lvl6pPr>
            <a:lvl7pPr lvl="6" rtl="0" algn="ctr">
              <a:lnSpc>
                <a:spcPct val="100000"/>
              </a:lnSpc>
              <a:spcBef>
                <a:spcPts val="1600"/>
              </a:spcBef>
              <a:spcAft>
                <a:spcPts val="0"/>
              </a:spcAft>
              <a:buClr>
                <a:schemeClr val="lt1"/>
              </a:buClr>
              <a:buSzPts val="1400"/>
              <a:buChar char="●"/>
              <a:defRPr>
                <a:solidFill>
                  <a:schemeClr val="lt1"/>
                </a:solidFill>
              </a:defRPr>
            </a:lvl7pPr>
            <a:lvl8pPr lvl="7" rtl="0" algn="ctr">
              <a:lnSpc>
                <a:spcPct val="100000"/>
              </a:lnSpc>
              <a:spcBef>
                <a:spcPts val="1600"/>
              </a:spcBef>
              <a:spcAft>
                <a:spcPts val="0"/>
              </a:spcAft>
              <a:buClr>
                <a:schemeClr val="lt1"/>
              </a:buClr>
              <a:buSzPts val="1400"/>
              <a:buChar char="○"/>
              <a:defRPr>
                <a:solidFill>
                  <a:schemeClr val="lt1"/>
                </a:solidFill>
              </a:defRPr>
            </a:lvl8pPr>
            <a:lvl9pPr lvl="8" rtl="0" algn="ctr">
              <a:lnSpc>
                <a:spcPct val="100000"/>
              </a:lnSpc>
              <a:spcBef>
                <a:spcPts val="1600"/>
              </a:spcBef>
              <a:spcAft>
                <a:spcPts val="1600"/>
              </a:spcAft>
              <a:buClr>
                <a:schemeClr val="lt1"/>
              </a:buClr>
              <a:buSzPts val="1400"/>
              <a:buChar char="■"/>
              <a:defRPr>
                <a:solidFill>
                  <a:schemeClr val="lt1"/>
                </a:solidFill>
              </a:defRPr>
            </a:lvl9pPr>
          </a:lstStyle>
          <a:p/>
        </p:txBody>
      </p:sp>
      <p:sp>
        <p:nvSpPr>
          <p:cNvPr id="447" name="Google Shape;447;p16"/>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16"/>
          <p:cNvGrpSpPr/>
          <p:nvPr/>
        </p:nvGrpSpPr>
        <p:grpSpPr>
          <a:xfrm rot="-5400000">
            <a:off x="348315" y="3682261"/>
            <a:ext cx="1129770" cy="1173854"/>
            <a:chOff x="11" y="583339"/>
            <a:chExt cx="1129770" cy="1173854"/>
          </a:xfrm>
        </p:grpSpPr>
        <p:sp>
          <p:nvSpPr>
            <p:cNvPr id="449" name="Google Shape;449;p1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0" name="Google Shape;450;p1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1" name="Google Shape;451;p1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2" name="Google Shape;452;p1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3" name="Google Shape;453;p1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4" name="Google Shape;454;p1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5" name="Google Shape;455;p1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6" name="Google Shape;456;p1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7" name="Google Shape;457;p1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8" name="Google Shape;458;p1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9" name="Google Shape;459;p1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0" name="Google Shape;460;p1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1" name="Google Shape;461;p1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2" name="Google Shape;462;p1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3" name="Google Shape;463;p1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4" name="Google Shape;464;p1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5" name="Google Shape;465;p1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6" name="Google Shape;466;p1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7" name="Google Shape;467;p1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8" name="Google Shape;468;p1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9" name="Google Shape;469;p1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70" name="Google Shape;470;p1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71" name="Google Shape;471;p1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72" name="Google Shape;472;p1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73" name="Google Shape;473;p1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74" name="Shape 474"/>
        <p:cNvGrpSpPr/>
        <p:nvPr/>
      </p:nvGrpSpPr>
      <p:grpSpPr>
        <a:xfrm>
          <a:off x="0" y="0"/>
          <a:ext cx="0" cy="0"/>
          <a:chOff x="0" y="0"/>
          <a:chExt cx="0" cy="0"/>
        </a:xfrm>
      </p:grpSpPr>
      <p:sp>
        <p:nvSpPr>
          <p:cNvPr id="475" name="Google Shape;475;p17"/>
          <p:cNvSpPr/>
          <p:nvPr/>
        </p:nvSpPr>
        <p:spPr>
          <a:xfrm>
            <a:off x="717150" y="1163700"/>
            <a:ext cx="7709700" cy="327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7" name="Google Shape;477;p17"/>
          <p:cNvSpPr txBox="1"/>
          <p:nvPr>
            <p:ph idx="1" type="body"/>
          </p:nvPr>
        </p:nvSpPr>
        <p:spPr>
          <a:xfrm>
            <a:off x="1924350" y="1730850"/>
            <a:ext cx="5295300" cy="2139000"/>
          </a:xfrm>
          <a:prstGeom prst="rect">
            <a:avLst/>
          </a:prstGeom>
        </p:spPr>
        <p:txBody>
          <a:bodyPr anchorCtr="0" anchor="ctr" bIns="91425" lIns="91425" spcFirstLastPara="1" rIns="91425" wrap="square" tIns="91425">
            <a:noAutofit/>
          </a:bodyPr>
          <a:lstStyle>
            <a:lvl1pPr indent="-304800" lvl="0" marL="457200" rtl="0" algn="ctr">
              <a:spcBef>
                <a:spcPts val="0"/>
              </a:spcBef>
              <a:spcAft>
                <a:spcPts val="0"/>
              </a:spcAft>
              <a:buSzPts val="1200"/>
              <a:buFont typeface="Roboto Slab Light"/>
              <a:buChar char="●"/>
              <a:defRPr sz="1400"/>
            </a:lvl1pPr>
            <a:lvl2pPr indent="-304800" lvl="1" marL="914400" rtl="0">
              <a:lnSpc>
                <a:spcPct val="100000"/>
              </a:lnSpc>
              <a:spcBef>
                <a:spcPts val="1600"/>
              </a:spcBef>
              <a:spcAft>
                <a:spcPts val="0"/>
              </a:spcAft>
              <a:buSzPts val="1200"/>
              <a:buFont typeface="Roboto Slab Light"/>
              <a:buChar char="○"/>
              <a:defRPr/>
            </a:lvl2pPr>
            <a:lvl3pPr indent="-304800" lvl="2" marL="1371600" rtl="0">
              <a:lnSpc>
                <a:spcPct val="100000"/>
              </a:lnSpc>
              <a:spcBef>
                <a:spcPts val="1600"/>
              </a:spcBef>
              <a:spcAft>
                <a:spcPts val="0"/>
              </a:spcAft>
              <a:buSzPts val="1200"/>
              <a:buFont typeface="Roboto Slab Light"/>
              <a:buChar char="■"/>
              <a:defRPr/>
            </a:lvl3pPr>
            <a:lvl4pPr indent="-304800" lvl="3" marL="1828800" rtl="0">
              <a:lnSpc>
                <a:spcPct val="100000"/>
              </a:lnSpc>
              <a:spcBef>
                <a:spcPts val="1600"/>
              </a:spcBef>
              <a:spcAft>
                <a:spcPts val="0"/>
              </a:spcAft>
              <a:buSzPts val="1200"/>
              <a:buFont typeface="Roboto Slab Light"/>
              <a:buChar char="●"/>
              <a:defRPr/>
            </a:lvl4pPr>
            <a:lvl5pPr indent="-304800" lvl="4" marL="2286000" rtl="0">
              <a:lnSpc>
                <a:spcPct val="100000"/>
              </a:lnSpc>
              <a:spcBef>
                <a:spcPts val="1600"/>
              </a:spcBef>
              <a:spcAft>
                <a:spcPts val="0"/>
              </a:spcAft>
              <a:buSzPts val="1200"/>
              <a:buFont typeface="Roboto Slab Light"/>
              <a:buChar char="○"/>
              <a:defRPr/>
            </a:lvl5pPr>
            <a:lvl6pPr indent="-304800" lvl="5" marL="2743200" rtl="0">
              <a:lnSpc>
                <a:spcPct val="100000"/>
              </a:lnSpc>
              <a:spcBef>
                <a:spcPts val="1600"/>
              </a:spcBef>
              <a:spcAft>
                <a:spcPts val="0"/>
              </a:spcAft>
              <a:buSzPts val="1200"/>
              <a:buFont typeface="Roboto Slab Light"/>
              <a:buChar char="■"/>
              <a:defRPr/>
            </a:lvl6pPr>
            <a:lvl7pPr indent="-304800" lvl="6" marL="3200400" rtl="0">
              <a:lnSpc>
                <a:spcPct val="100000"/>
              </a:lnSpc>
              <a:spcBef>
                <a:spcPts val="1600"/>
              </a:spcBef>
              <a:spcAft>
                <a:spcPts val="0"/>
              </a:spcAft>
              <a:buSzPts val="1200"/>
              <a:buFont typeface="Roboto Slab Light"/>
              <a:buChar char="●"/>
              <a:defRPr/>
            </a:lvl7pPr>
            <a:lvl8pPr indent="-304800" lvl="7" marL="3657600" rtl="0">
              <a:lnSpc>
                <a:spcPct val="100000"/>
              </a:lnSpc>
              <a:spcBef>
                <a:spcPts val="1600"/>
              </a:spcBef>
              <a:spcAft>
                <a:spcPts val="0"/>
              </a:spcAft>
              <a:buSzPts val="1200"/>
              <a:buFont typeface="Roboto Slab Light"/>
              <a:buChar char="○"/>
              <a:defRPr/>
            </a:lvl8pPr>
            <a:lvl9pPr indent="-304800" lvl="8" marL="4114800" rtl="0">
              <a:lnSpc>
                <a:spcPct val="100000"/>
              </a:lnSpc>
              <a:spcBef>
                <a:spcPts val="1600"/>
              </a:spcBef>
              <a:spcAft>
                <a:spcPts val="1600"/>
              </a:spcAft>
              <a:buSzPts val="1200"/>
              <a:buFont typeface="Roboto Slab Light"/>
              <a:buChar char="■"/>
              <a:defRPr/>
            </a:lvl9pPr>
          </a:lstStyle>
          <a:p/>
        </p:txBody>
      </p:sp>
      <p:grpSp>
        <p:nvGrpSpPr>
          <p:cNvPr id="478" name="Google Shape;478;p17"/>
          <p:cNvGrpSpPr/>
          <p:nvPr/>
        </p:nvGrpSpPr>
        <p:grpSpPr>
          <a:xfrm rot="-5400000">
            <a:off x="348315" y="3682261"/>
            <a:ext cx="1129770" cy="1173854"/>
            <a:chOff x="11" y="583339"/>
            <a:chExt cx="1129770" cy="1173854"/>
          </a:xfrm>
        </p:grpSpPr>
        <p:sp>
          <p:nvSpPr>
            <p:cNvPr id="479" name="Google Shape;479;p1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0" name="Google Shape;480;p1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1" name="Google Shape;481;p1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2" name="Google Shape;482;p1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3" name="Google Shape;483;p1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4" name="Google Shape;484;p1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5" name="Google Shape;485;p1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6" name="Google Shape;486;p1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7" name="Google Shape;487;p1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8" name="Google Shape;488;p1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89" name="Google Shape;489;p1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0" name="Google Shape;490;p1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1" name="Google Shape;491;p1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2" name="Google Shape;492;p1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3" name="Google Shape;493;p1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4" name="Google Shape;494;p1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5" name="Google Shape;495;p1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6" name="Google Shape;496;p1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7" name="Google Shape;497;p1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8" name="Google Shape;498;p1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99" name="Google Shape;499;p1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0" name="Google Shape;500;p1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1" name="Google Shape;501;p1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2" name="Google Shape;502;p1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3" name="Google Shape;503;p1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504" name="Google Shape;504;p17"/>
          <p:cNvGrpSpPr/>
          <p:nvPr/>
        </p:nvGrpSpPr>
        <p:grpSpPr>
          <a:xfrm rot="-5400000">
            <a:off x="7661788" y="304268"/>
            <a:ext cx="1129770" cy="1173854"/>
            <a:chOff x="11" y="583339"/>
            <a:chExt cx="1129770" cy="1173854"/>
          </a:xfrm>
        </p:grpSpPr>
        <p:sp>
          <p:nvSpPr>
            <p:cNvPr id="505" name="Google Shape;505;p1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6" name="Google Shape;506;p1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7" name="Google Shape;507;p1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8" name="Google Shape;508;p1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9" name="Google Shape;509;p1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0" name="Google Shape;510;p1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1" name="Google Shape;511;p1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2" name="Google Shape;512;p1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3" name="Google Shape;513;p1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4" name="Google Shape;514;p1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5" name="Google Shape;515;p1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6" name="Google Shape;516;p1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7" name="Google Shape;517;p1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8" name="Google Shape;518;p1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19" name="Google Shape;519;p1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0" name="Google Shape;520;p1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1" name="Google Shape;521;p1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2" name="Google Shape;522;p1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3" name="Google Shape;523;p1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4" name="Google Shape;524;p1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5" name="Google Shape;525;p1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6" name="Google Shape;526;p1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7" name="Google Shape;527;p1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8" name="Google Shape;528;p1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29" name="Google Shape;529;p1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0" name="Shape 530"/>
        <p:cNvGrpSpPr/>
        <p:nvPr/>
      </p:nvGrpSpPr>
      <p:grpSpPr>
        <a:xfrm>
          <a:off x="0" y="0"/>
          <a:ext cx="0" cy="0"/>
          <a:chOff x="0" y="0"/>
          <a:chExt cx="0" cy="0"/>
        </a:xfrm>
      </p:grpSpPr>
      <p:sp>
        <p:nvSpPr>
          <p:cNvPr id="531" name="Google Shape;53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2" name="Google Shape;532;p18"/>
          <p:cNvGrpSpPr/>
          <p:nvPr/>
        </p:nvGrpSpPr>
        <p:grpSpPr>
          <a:xfrm rot="-5400000">
            <a:off x="7661788" y="304268"/>
            <a:ext cx="1129770" cy="1173854"/>
            <a:chOff x="11" y="583339"/>
            <a:chExt cx="1129770" cy="1173854"/>
          </a:xfrm>
        </p:grpSpPr>
        <p:sp>
          <p:nvSpPr>
            <p:cNvPr id="533" name="Google Shape;533;p1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4" name="Google Shape;534;p1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5" name="Google Shape;535;p1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6" name="Google Shape;536;p1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7" name="Google Shape;537;p1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8" name="Google Shape;538;p1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9" name="Google Shape;539;p1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0" name="Google Shape;540;p1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1" name="Google Shape;541;p1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2" name="Google Shape;542;p1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3" name="Google Shape;543;p1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4" name="Google Shape;544;p1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5" name="Google Shape;545;p1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6" name="Google Shape;546;p1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7" name="Google Shape;547;p1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8" name="Google Shape;548;p1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9" name="Google Shape;549;p1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0" name="Google Shape;550;p1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1" name="Google Shape;551;p1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2" name="Google Shape;552;p1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3" name="Google Shape;553;p1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4" name="Google Shape;554;p1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5" name="Google Shape;555;p1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6" name="Google Shape;556;p1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7" name="Google Shape;557;p1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58" name="Shape 558"/>
        <p:cNvGrpSpPr/>
        <p:nvPr/>
      </p:nvGrpSpPr>
      <p:grpSpPr>
        <a:xfrm>
          <a:off x="0" y="0"/>
          <a:ext cx="0" cy="0"/>
          <a:chOff x="0" y="0"/>
          <a:chExt cx="0" cy="0"/>
        </a:xfrm>
      </p:grpSpPr>
      <p:sp>
        <p:nvSpPr>
          <p:cNvPr id="559" name="Google Shape;559;p19"/>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19"/>
          <p:cNvGrpSpPr/>
          <p:nvPr/>
        </p:nvGrpSpPr>
        <p:grpSpPr>
          <a:xfrm rot="-5400000">
            <a:off x="348315" y="3682261"/>
            <a:ext cx="1129770" cy="1173854"/>
            <a:chOff x="11" y="583339"/>
            <a:chExt cx="1129770" cy="1173854"/>
          </a:xfrm>
        </p:grpSpPr>
        <p:sp>
          <p:nvSpPr>
            <p:cNvPr id="561" name="Google Shape;561;p19"/>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2" name="Google Shape;562;p19"/>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3" name="Google Shape;563;p19"/>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4" name="Google Shape;564;p19"/>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5" name="Google Shape;565;p19"/>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6" name="Google Shape;566;p19"/>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7" name="Google Shape;567;p19"/>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8" name="Google Shape;568;p19"/>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9" name="Google Shape;569;p19"/>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0" name="Google Shape;570;p19"/>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1" name="Google Shape;571;p19"/>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2" name="Google Shape;572;p19"/>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3" name="Google Shape;573;p19"/>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4" name="Google Shape;574;p19"/>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5" name="Google Shape;575;p19"/>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6" name="Google Shape;576;p19"/>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7" name="Google Shape;577;p19"/>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8" name="Google Shape;578;p19"/>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79" name="Google Shape;579;p19"/>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80" name="Google Shape;580;p19"/>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81" name="Google Shape;581;p19"/>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82" name="Google Shape;582;p19"/>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83" name="Google Shape;583;p19"/>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84" name="Google Shape;584;p19"/>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85" name="Google Shape;585;p19"/>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586" name="Google Shape;58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587" name="Shape 587"/>
        <p:cNvGrpSpPr/>
        <p:nvPr/>
      </p:nvGrpSpPr>
      <p:grpSpPr>
        <a:xfrm>
          <a:off x="0" y="0"/>
          <a:ext cx="0" cy="0"/>
          <a:chOff x="0" y="0"/>
          <a:chExt cx="0" cy="0"/>
        </a:xfrm>
      </p:grpSpPr>
      <p:grpSp>
        <p:nvGrpSpPr>
          <p:cNvPr id="588" name="Google Shape;588;p20"/>
          <p:cNvGrpSpPr/>
          <p:nvPr/>
        </p:nvGrpSpPr>
        <p:grpSpPr>
          <a:xfrm rot="-5400000">
            <a:off x="348315" y="3682261"/>
            <a:ext cx="1129770" cy="1173854"/>
            <a:chOff x="11" y="583339"/>
            <a:chExt cx="1129770" cy="1173854"/>
          </a:xfrm>
        </p:grpSpPr>
        <p:sp>
          <p:nvSpPr>
            <p:cNvPr id="589" name="Google Shape;589;p20"/>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0" name="Google Shape;590;p20"/>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1" name="Google Shape;591;p20"/>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2" name="Google Shape;592;p20"/>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3" name="Google Shape;593;p20"/>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4" name="Google Shape;594;p20"/>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5" name="Google Shape;595;p20"/>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6" name="Google Shape;596;p20"/>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7" name="Google Shape;597;p20"/>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8" name="Google Shape;598;p20"/>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9" name="Google Shape;599;p20"/>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0" name="Google Shape;600;p20"/>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1" name="Google Shape;601;p20"/>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2" name="Google Shape;602;p20"/>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3" name="Google Shape;603;p20"/>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4" name="Google Shape;604;p20"/>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5" name="Google Shape;605;p20"/>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6" name="Google Shape;606;p20"/>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7" name="Google Shape;607;p20"/>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8" name="Google Shape;608;p20"/>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09" name="Google Shape;609;p20"/>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10" name="Google Shape;610;p20"/>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11" name="Google Shape;611;p20"/>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12" name="Google Shape;612;p20"/>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13" name="Google Shape;613;p20"/>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614" name="Google Shape;61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p3"/>
          <p:cNvSpPr/>
          <p:nvPr/>
        </p:nvSpPr>
        <p:spPr>
          <a:xfrm>
            <a:off x="0" y="3095775"/>
            <a:ext cx="6501300" cy="205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3"/>
          <p:cNvGrpSpPr/>
          <p:nvPr/>
        </p:nvGrpSpPr>
        <p:grpSpPr>
          <a:xfrm rot="-5400000">
            <a:off x="348315" y="3682261"/>
            <a:ext cx="1129770" cy="1173854"/>
            <a:chOff x="11" y="583339"/>
            <a:chExt cx="1129770" cy="1173854"/>
          </a:xfrm>
        </p:grpSpPr>
        <p:sp>
          <p:nvSpPr>
            <p:cNvPr id="68" name="Google Shape;68;p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 name="Google Shape;69;p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0" name="Google Shape;70;p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1" name="Google Shape;71;p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 name="Google Shape;72;p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 name="Google Shape;73;p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4" name="Google Shape;74;p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 name="Google Shape;75;p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 name="Google Shape;76;p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 name="Google Shape;77;p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 name="Google Shape;78;p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 name="Google Shape;79;p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 name="Google Shape;80;p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 name="Google Shape;81;p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 name="Google Shape;82;p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 name="Google Shape;83;p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 name="Google Shape;84;p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5" name="Google Shape;85;p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6" name="Google Shape;86;p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 name="Google Shape;87;p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 name="Google Shape;88;p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 name="Google Shape;89;p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 name="Google Shape;90;p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 name="Google Shape;91;p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 name="Google Shape;92;p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93" name="Google Shape;93;p3"/>
          <p:cNvSpPr txBox="1"/>
          <p:nvPr>
            <p:ph type="title"/>
          </p:nvPr>
        </p:nvSpPr>
        <p:spPr>
          <a:xfrm>
            <a:off x="720500" y="2574469"/>
            <a:ext cx="3852000" cy="7305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4" name="Google Shape;94;p3"/>
          <p:cNvSpPr txBox="1"/>
          <p:nvPr>
            <p:ph hasCustomPrompt="1" idx="2" type="title"/>
          </p:nvPr>
        </p:nvSpPr>
        <p:spPr>
          <a:xfrm>
            <a:off x="720000" y="1799269"/>
            <a:ext cx="3852000" cy="77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5" name="Google Shape;95;p3"/>
          <p:cNvSpPr txBox="1"/>
          <p:nvPr>
            <p:ph idx="1" type="subTitle"/>
          </p:nvPr>
        </p:nvSpPr>
        <p:spPr>
          <a:xfrm>
            <a:off x="5096513" y="2141500"/>
            <a:ext cx="3327000" cy="84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615" name="Shape 615"/>
        <p:cNvGrpSpPr/>
        <p:nvPr/>
      </p:nvGrpSpPr>
      <p:grpSpPr>
        <a:xfrm>
          <a:off x="0" y="0"/>
          <a:ext cx="0" cy="0"/>
          <a:chOff x="0" y="0"/>
          <a:chExt cx="0" cy="0"/>
        </a:xfrm>
      </p:grpSpPr>
      <p:sp>
        <p:nvSpPr>
          <p:cNvPr id="616" name="Google Shape;616;p21"/>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21"/>
          <p:cNvGrpSpPr/>
          <p:nvPr/>
        </p:nvGrpSpPr>
        <p:grpSpPr>
          <a:xfrm rot="-5400000">
            <a:off x="348315" y="3682261"/>
            <a:ext cx="1129770" cy="1173854"/>
            <a:chOff x="11" y="583339"/>
            <a:chExt cx="1129770" cy="1173854"/>
          </a:xfrm>
        </p:grpSpPr>
        <p:sp>
          <p:nvSpPr>
            <p:cNvPr id="618" name="Google Shape;618;p21"/>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19" name="Google Shape;619;p21"/>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0" name="Google Shape;620;p21"/>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1" name="Google Shape;621;p21"/>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2" name="Google Shape;622;p21"/>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3" name="Google Shape;623;p21"/>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4" name="Google Shape;624;p21"/>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5" name="Google Shape;625;p21"/>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6" name="Google Shape;626;p21"/>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7" name="Google Shape;627;p21"/>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8" name="Google Shape;628;p21"/>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29" name="Google Shape;629;p21"/>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0" name="Google Shape;630;p21"/>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1" name="Google Shape;631;p21"/>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2" name="Google Shape;632;p21"/>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3" name="Google Shape;633;p21"/>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4" name="Google Shape;634;p21"/>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5" name="Google Shape;635;p21"/>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6" name="Google Shape;636;p21"/>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7" name="Google Shape;637;p21"/>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8" name="Google Shape;638;p21"/>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39" name="Google Shape;639;p21"/>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40" name="Google Shape;640;p21"/>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41" name="Google Shape;641;p21"/>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42" name="Google Shape;642;p21"/>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643" name="Google Shape;64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644" name="Shape 644"/>
        <p:cNvGrpSpPr/>
        <p:nvPr/>
      </p:nvGrpSpPr>
      <p:grpSpPr>
        <a:xfrm>
          <a:off x="0" y="0"/>
          <a:ext cx="0" cy="0"/>
          <a:chOff x="0" y="0"/>
          <a:chExt cx="0" cy="0"/>
        </a:xfrm>
      </p:grpSpPr>
      <p:sp>
        <p:nvSpPr>
          <p:cNvPr id="645" name="Google Shape;64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46" name="Google Shape;646;p22"/>
          <p:cNvGrpSpPr/>
          <p:nvPr/>
        </p:nvGrpSpPr>
        <p:grpSpPr>
          <a:xfrm rot="-5400000">
            <a:off x="332988" y="295378"/>
            <a:ext cx="1129770" cy="1173854"/>
            <a:chOff x="11" y="583339"/>
            <a:chExt cx="1129770" cy="1173854"/>
          </a:xfrm>
        </p:grpSpPr>
        <p:sp>
          <p:nvSpPr>
            <p:cNvPr id="647" name="Google Shape;647;p22"/>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48" name="Google Shape;648;p22"/>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49" name="Google Shape;649;p22"/>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0" name="Google Shape;650;p22"/>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1" name="Google Shape;651;p22"/>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2" name="Google Shape;652;p22"/>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3" name="Google Shape;653;p22"/>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4" name="Google Shape;654;p22"/>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5" name="Google Shape;655;p22"/>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6" name="Google Shape;656;p22"/>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7" name="Google Shape;657;p22"/>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8" name="Google Shape;658;p22"/>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9" name="Google Shape;659;p22"/>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0" name="Google Shape;660;p22"/>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1" name="Google Shape;661;p22"/>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2" name="Google Shape;662;p22"/>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3" name="Google Shape;663;p22"/>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4" name="Google Shape;664;p22"/>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5" name="Google Shape;665;p22"/>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6" name="Google Shape;666;p22"/>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7" name="Google Shape;667;p22"/>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8" name="Google Shape;668;p22"/>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9" name="Google Shape;669;p22"/>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70" name="Google Shape;670;p22"/>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71" name="Google Shape;671;p22"/>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72" name="Shape 672"/>
        <p:cNvGrpSpPr/>
        <p:nvPr/>
      </p:nvGrpSpPr>
      <p:grpSpPr>
        <a:xfrm>
          <a:off x="0" y="0"/>
          <a:ext cx="0" cy="0"/>
          <a:chOff x="0" y="0"/>
          <a:chExt cx="0" cy="0"/>
        </a:xfrm>
      </p:grpSpPr>
      <p:sp>
        <p:nvSpPr>
          <p:cNvPr id="673" name="Google Shape;673;p23"/>
          <p:cNvSpPr txBox="1"/>
          <p:nvPr>
            <p:ph type="title"/>
          </p:nvPr>
        </p:nvSpPr>
        <p:spPr>
          <a:xfrm>
            <a:off x="2391900" y="3044542"/>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74" name="Google Shape;674;p23"/>
          <p:cNvSpPr txBox="1"/>
          <p:nvPr>
            <p:ph idx="1" type="subTitle"/>
          </p:nvPr>
        </p:nvSpPr>
        <p:spPr>
          <a:xfrm>
            <a:off x="1996200" y="1567050"/>
            <a:ext cx="5151600" cy="147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5" name="Google Shape;675;p23"/>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23"/>
          <p:cNvGrpSpPr/>
          <p:nvPr/>
        </p:nvGrpSpPr>
        <p:grpSpPr>
          <a:xfrm rot="-5400000">
            <a:off x="348315" y="3682261"/>
            <a:ext cx="1129770" cy="1173854"/>
            <a:chOff x="11" y="583339"/>
            <a:chExt cx="1129770" cy="1173854"/>
          </a:xfrm>
        </p:grpSpPr>
        <p:sp>
          <p:nvSpPr>
            <p:cNvPr id="677" name="Google Shape;677;p2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78" name="Google Shape;678;p2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79" name="Google Shape;679;p2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0" name="Google Shape;680;p2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1" name="Google Shape;681;p2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2" name="Google Shape;682;p2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3" name="Google Shape;683;p2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4" name="Google Shape;684;p2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5" name="Google Shape;685;p2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6" name="Google Shape;686;p2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7" name="Google Shape;687;p2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8" name="Google Shape;688;p2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9" name="Google Shape;689;p2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0" name="Google Shape;690;p2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1" name="Google Shape;691;p2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2" name="Google Shape;692;p2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3" name="Google Shape;693;p2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4" name="Google Shape;694;p2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5" name="Google Shape;695;p2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6" name="Google Shape;696;p2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7" name="Google Shape;697;p2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8" name="Google Shape;698;p2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9" name="Google Shape;699;p2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00" name="Google Shape;700;p2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01" name="Google Shape;701;p2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02" name="Shape 702"/>
        <p:cNvGrpSpPr/>
        <p:nvPr/>
      </p:nvGrpSpPr>
      <p:grpSpPr>
        <a:xfrm>
          <a:off x="0" y="0"/>
          <a:ext cx="0" cy="0"/>
          <a:chOff x="0" y="0"/>
          <a:chExt cx="0" cy="0"/>
        </a:xfrm>
      </p:grpSpPr>
      <p:sp>
        <p:nvSpPr>
          <p:cNvPr id="703" name="Google Shape;70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4" name="Google Shape;704;p24"/>
          <p:cNvSpPr txBox="1"/>
          <p:nvPr>
            <p:ph idx="2" type="title"/>
          </p:nvPr>
        </p:nvSpPr>
        <p:spPr>
          <a:xfrm>
            <a:off x="720000" y="299448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5" name="Google Shape;705;p24"/>
          <p:cNvSpPr txBox="1"/>
          <p:nvPr>
            <p:ph idx="1" type="subTitle"/>
          </p:nvPr>
        </p:nvSpPr>
        <p:spPr>
          <a:xfrm>
            <a:off x="720000" y="3534450"/>
            <a:ext cx="2336400" cy="7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6" name="Google Shape;706;p24"/>
          <p:cNvSpPr txBox="1"/>
          <p:nvPr>
            <p:ph idx="3" type="title"/>
          </p:nvPr>
        </p:nvSpPr>
        <p:spPr>
          <a:xfrm>
            <a:off x="3403800" y="299448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7" name="Google Shape;707;p24"/>
          <p:cNvSpPr txBox="1"/>
          <p:nvPr>
            <p:ph idx="4" type="subTitle"/>
          </p:nvPr>
        </p:nvSpPr>
        <p:spPr>
          <a:xfrm>
            <a:off x="3403800" y="3534450"/>
            <a:ext cx="2336400" cy="7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8" name="Google Shape;708;p24"/>
          <p:cNvSpPr txBox="1"/>
          <p:nvPr>
            <p:ph idx="5" type="title"/>
          </p:nvPr>
        </p:nvSpPr>
        <p:spPr>
          <a:xfrm>
            <a:off x="6087600" y="299448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9" name="Google Shape;709;p24"/>
          <p:cNvSpPr txBox="1"/>
          <p:nvPr>
            <p:ph idx="6" type="subTitle"/>
          </p:nvPr>
        </p:nvSpPr>
        <p:spPr>
          <a:xfrm>
            <a:off x="6087600" y="3534450"/>
            <a:ext cx="2336400" cy="7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10" name="Google Shape;710;p24"/>
          <p:cNvGrpSpPr/>
          <p:nvPr/>
        </p:nvGrpSpPr>
        <p:grpSpPr>
          <a:xfrm rot="-5400000">
            <a:off x="7661788" y="304268"/>
            <a:ext cx="1129770" cy="1173854"/>
            <a:chOff x="11" y="583339"/>
            <a:chExt cx="1129770" cy="1173854"/>
          </a:xfrm>
        </p:grpSpPr>
        <p:sp>
          <p:nvSpPr>
            <p:cNvPr id="711" name="Google Shape;711;p2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12" name="Google Shape;712;p2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13" name="Google Shape;713;p2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14" name="Google Shape;714;p2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15" name="Google Shape;715;p2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16" name="Google Shape;716;p2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17" name="Google Shape;717;p2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18" name="Google Shape;718;p2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19" name="Google Shape;719;p2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0" name="Google Shape;720;p2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1" name="Google Shape;721;p2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2" name="Google Shape;722;p2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3" name="Google Shape;723;p2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4" name="Google Shape;724;p2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5" name="Google Shape;725;p2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6" name="Google Shape;726;p2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7" name="Google Shape;727;p2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8" name="Google Shape;728;p2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29" name="Google Shape;729;p2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0" name="Google Shape;730;p2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1" name="Google Shape;731;p2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2" name="Google Shape;732;p2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3" name="Google Shape;733;p2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4" name="Google Shape;734;p2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5" name="Google Shape;735;p2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36" name="Shape 736"/>
        <p:cNvGrpSpPr/>
        <p:nvPr/>
      </p:nvGrpSpPr>
      <p:grpSpPr>
        <a:xfrm>
          <a:off x="0" y="0"/>
          <a:ext cx="0" cy="0"/>
          <a:chOff x="0" y="0"/>
          <a:chExt cx="0" cy="0"/>
        </a:xfrm>
      </p:grpSpPr>
      <p:sp>
        <p:nvSpPr>
          <p:cNvPr id="737" name="Google Shape;73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8" name="Google Shape;738;p25"/>
          <p:cNvSpPr txBox="1"/>
          <p:nvPr>
            <p:ph idx="2" type="title"/>
          </p:nvPr>
        </p:nvSpPr>
        <p:spPr>
          <a:xfrm>
            <a:off x="720000" y="1987581"/>
            <a:ext cx="2305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39" name="Google Shape;739;p25"/>
          <p:cNvSpPr txBox="1"/>
          <p:nvPr>
            <p:ph idx="1" type="subTitle"/>
          </p:nvPr>
        </p:nvSpPr>
        <p:spPr>
          <a:xfrm>
            <a:off x="720000" y="2398582"/>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0" name="Google Shape;740;p25"/>
          <p:cNvSpPr txBox="1"/>
          <p:nvPr>
            <p:ph idx="3" type="title"/>
          </p:nvPr>
        </p:nvSpPr>
        <p:spPr>
          <a:xfrm>
            <a:off x="3419271" y="1987581"/>
            <a:ext cx="2305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1" name="Google Shape;741;p25"/>
          <p:cNvSpPr txBox="1"/>
          <p:nvPr>
            <p:ph idx="4" type="subTitle"/>
          </p:nvPr>
        </p:nvSpPr>
        <p:spPr>
          <a:xfrm>
            <a:off x="3419271" y="2398582"/>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2" name="Google Shape;742;p25"/>
          <p:cNvSpPr txBox="1"/>
          <p:nvPr>
            <p:ph idx="5" type="title"/>
          </p:nvPr>
        </p:nvSpPr>
        <p:spPr>
          <a:xfrm>
            <a:off x="720000" y="3755949"/>
            <a:ext cx="2305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3" name="Google Shape;743;p25"/>
          <p:cNvSpPr txBox="1"/>
          <p:nvPr>
            <p:ph idx="6" type="subTitle"/>
          </p:nvPr>
        </p:nvSpPr>
        <p:spPr>
          <a:xfrm>
            <a:off x="720000" y="4166947"/>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4" name="Google Shape;744;p25"/>
          <p:cNvSpPr txBox="1"/>
          <p:nvPr>
            <p:ph idx="7" type="title"/>
          </p:nvPr>
        </p:nvSpPr>
        <p:spPr>
          <a:xfrm>
            <a:off x="3419271" y="3755949"/>
            <a:ext cx="2305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5" name="Google Shape;745;p25"/>
          <p:cNvSpPr txBox="1"/>
          <p:nvPr>
            <p:ph idx="8" type="subTitle"/>
          </p:nvPr>
        </p:nvSpPr>
        <p:spPr>
          <a:xfrm>
            <a:off x="3419271" y="4166947"/>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6" name="Google Shape;746;p25"/>
          <p:cNvSpPr txBox="1"/>
          <p:nvPr>
            <p:ph idx="9" type="title"/>
          </p:nvPr>
        </p:nvSpPr>
        <p:spPr>
          <a:xfrm>
            <a:off x="6118549" y="1987581"/>
            <a:ext cx="2305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7" name="Google Shape;747;p25"/>
          <p:cNvSpPr txBox="1"/>
          <p:nvPr>
            <p:ph idx="13" type="subTitle"/>
          </p:nvPr>
        </p:nvSpPr>
        <p:spPr>
          <a:xfrm>
            <a:off x="6118549" y="2398582"/>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8" name="Google Shape;748;p25"/>
          <p:cNvSpPr txBox="1"/>
          <p:nvPr>
            <p:ph idx="14" type="title"/>
          </p:nvPr>
        </p:nvSpPr>
        <p:spPr>
          <a:xfrm>
            <a:off x="6118549" y="3755949"/>
            <a:ext cx="23055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9" name="Google Shape;749;p25"/>
          <p:cNvSpPr txBox="1"/>
          <p:nvPr>
            <p:ph idx="15" type="subTitle"/>
          </p:nvPr>
        </p:nvSpPr>
        <p:spPr>
          <a:xfrm>
            <a:off x="6118549" y="4166947"/>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50" name="Google Shape;750;p25"/>
          <p:cNvGrpSpPr/>
          <p:nvPr/>
        </p:nvGrpSpPr>
        <p:grpSpPr>
          <a:xfrm rot="-5400000">
            <a:off x="7661788" y="304268"/>
            <a:ext cx="1129770" cy="1173854"/>
            <a:chOff x="11" y="583339"/>
            <a:chExt cx="1129770" cy="1173854"/>
          </a:xfrm>
        </p:grpSpPr>
        <p:sp>
          <p:nvSpPr>
            <p:cNvPr id="751" name="Google Shape;751;p2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2" name="Google Shape;752;p2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3" name="Google Shape;753;p2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4" name="Google Shape;754;p2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5" name="Google Shape;755;p2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6" name="Google Shape;756;p2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7" name="Google Shape;757;p2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8" name="Google Shape;758;p2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9" name="Google Shape;759;p2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0" name="Google Shape;760;p2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1" name="Google Shape;761;p2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2" name="Google Shape;762;p2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3" name="Google Shape;763;p2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4" name="Google Shape;764;p2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5" name="Google Shape;765;p2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6" name="Google Shape;766;p2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7" name="Google Shape;767;p2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8" name="Google Shape;768;p2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69" name="Google Shape;769;p2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0" name="Google Shape;770;p2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1" name="Google Shape;771;p2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2" name="Google Shape;772;p2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3" name="Google Shape;773;p2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4" name="Google Shape;774;p2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5" name="Google Shape;775;p2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776" name="Google Shape;776;p25"/>
          <p:cNvGrpSpPr/>
          <p:nvPr/>
        </p:nvGrpSpPr>
        <p:grpSpPr>
          <a:xfrm rot="-5400000">
            <a:off x="7661788" y="304268"/>
            <a:ext cx="1129770" cy="1173854"/>
            <a:chOff x="11" y="583339"/>
            <a:chExt cx="1129770" cy="1173854"/>
          </a:xfrm>
        </p:grpSpPr>
        <p:sp>
          <p:nvSpPr>
            <p:cNvPr id="777" name="Google Shape;777;p2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8" name="Google Shape;778;p2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9" name="Google Shape;779;p2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0" name="Google Shape;780;p2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1" name="Google Shape;781;p2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2" name="Google Shape;782;p2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3" name="Google Shape;783;p2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4" name="Google Shape;784;p2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5" name="Google Shape;785;p2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6" name="Google Shape;786;p2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7" name="Google Shape;787;p2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8" name="Google Shape;788;p2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9" name="Google Shape;789;p2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0" name="Google Shape;790;p2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1" name="Google Shape;791;p2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2" name="Google Shape;792;p2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3" name="Google Shape;793;p2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4" name="Google Shape;794;p2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5" name="Google Shape;795;p2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6" name="Google Shape;796;p2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7" name="Google Shape;797;p2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8" name="Google Shape;798;p2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9" name="Google Shape;799;p2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0" name="Google Shape;800;p2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1" name="Google Shape;801;p2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02" name="Shape 802"/>
        <p:cNvGrpSpPr/>
        <p:nvPr/>
      </p:nvGrpSpPr>
      <p:grpSpPr>
        <a:xfrm>
          <a:off x="0" y="0"/>
          <a:ext cx="0" cy="0"/>
          <a:chOff x="0" y="0"/>
          <a:chExt cx="0" cy="0"/>
        </a:xfrm>
      </p:grpSpPr>
      <p:sp>
        <p:nvSpPr>
          <p:cNvPr id="803" name="Google Shape;803;p26"/>
          <p:cNvSpPr/>
          <p:nvPr/>
        </p:nvSpPr>
        <p:spPr>
          <a:xfrm>
            <a:off x="73165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26"/>
          <p:cNvGrpSpPr/>
          <p:nvPr/>
        </p:nvGrpSpPr>
        <p:grpSpPr>
          <a:xfrm rot="-5400000">
            <a:off x="7661788" y="304268"/>
            <a:ext cx="1129770" cy="1173854"/>
            <a:chOff x="11" y="583339"/>
            <a:chExt cx="1129770" cy="1173854"/>
          </a:xfrm>
        </p:grpSpPr>
        <p:sp>
          <p:nvSpPr>
            <p:cNvPr id="805" name="Google Shape;805;p2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6" name="Google Shape;806;p2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7" name="Google Shape;807;p2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8" name="Google Shape;808;p2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9" name="Google Shape;809;p2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0" name="Google Shape;810;p2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1" name="Google Shape;811;p2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2" name="Google Shape;812;p2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3" name="Google Shape;813;p2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4" name="Google Shape;814;p2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5" name="Google Shape;815;p2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6" name="Google Shape;816;p2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7" name="Google Shape;817;p2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8" name="Google Shape;818;p2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9" name="Google Shape;819;p2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0" name="Google Shape;820;p2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1" name="Google Shape;821;p2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2" name="Google Shape;822;p2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3" name="Google Shape;823;p2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4" name="Google Shape;824;p2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5" name="Google Shape;825;p2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6" name="Google Shape;826;p2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7" name="Google Shape;827;p2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8" name="Google Shape;828;p2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29" name="Google Shape;829;p2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830" name="Google Shape;830;p26"/>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26"/>
          <p:cNvGrpSpPr/>
          <p:nvPr/>
        </p:nvGrpSpPr>
        <p:grpSpPr>
          <a:xfrm rot="-5400000">
            <a:off x="348315" y="3682261"/>
            <a:ext cx="1129770" cy="1173854"/>
            <a:chOff x="11" y="583339"/>
            <a:chExt cx="1129770" cy="1173854"/>
          </a:xfrm>
        </p:grpSpPr>
        <p:sp>
          <p:nvSpPr>
            <p:cNvPr id="832" name="Google Shape;832;p2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3" name="Google Shape;833;p2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4" name="Google Shape;834;p2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5" name="Google Shape;835;p2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6" name="Google Shape;836;p2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7" name="Google Shape;837;p2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8" name="Google Shape;838;p2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39" name="Google Shape;839;p2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0" name="Google Shape;840;p2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1" name="Google Shape;841;p2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2" name="Google Shape;842;p2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3" name="Google Shape;843;p2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4" name="Google Shape;844;p2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5" name="Google Shape;845;p2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6" name="Google Shape;846;p2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7" name="Google Shape;847;p2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8" name="Google Shape;848;p2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49" name="Google Shape;849;p2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50" name="Google Shape;850;p2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51" name="Google Shape;851;p2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52" name="Google Shape;852;p2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53" name="Google Shape;853;p2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54" name="Google Shape;854;p2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55" name="Google Shape;855;p2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56" name="Google Shape;856;p2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857" name="Google Shape;857;p26"/>
          <p:cNvSpPr txBox="1"/>
          <p:nvPr>
            <p:ph hasCustomPrompt="1" type="title"/>
          </p:nvPr>
        </p:nvSpPr>
        <p:spPr>
          <a:xfrm>
            <a:off x="2642625" y="540000"/>
            <a:ext cx="3858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58" name="Google Shape;858;p26"/>
          <p:cNvSpPr txBox="1"/>
          <p:nvPr>
            <p:ph idx="1" type="subTitle"/>
          </p:nvPr>
        </p:nvSpPr>
        <p:spPr>
          <a:xfrm>
            <a:off x="2642625" y="1246025"/>
            <a:ext cx="3858900" cy="36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9" name="Google Shape;859;p26"/>
          <p:cNvSpPr txBox="1"/>
          <p:nvPr>
            <p:ph hasCustomPrompt="1" idx="2" type="title"/>
          </p:nvPr>
        </p:nvSpPr>
        <p:spPr>
          <a:xfrm>
            <a:off x="2642625" y="2036332"/>
            <a:ext cx="3858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60" name="Google Shape;860;p26"/>
          <p:cNvSpPr txBox="1"/>
          <p:nvPr>
            <p:ph idx="3" type="subTitle"/>
          </p:nvPr>
        </p:nvSpPr>
        <p:spPr>
          <a:xfrm>
            <a:off x="2642625" y="2742358"/>
            <a:ext cx="3858900" cy="36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1" name="Google Shape;861;p26"/>
          <p:cNvSpPr txBox="1"/>
          <p:nvPr>
            <p:ph hasCustomPrompt="1" idx="4" type="title"/>
          </p:nvPr>
        </p:nvSpPr>
        <p:spPr>
          <a:xfrm>
            <a:off x="2642625" y="3539364"/>
            <a:ext cx="3858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62" name="Google Shape;862;p26"/>
          <p:cNvSpPr txBox="1"/>
          <p:nvPr>
            <p:ph idx="5" type="subTitle"/>
          </p:nvPr>
        </p:nvSpPr>
        <p:spPr>
          <a:xfrm>
            <a:off x="2642625" y="4245389"/>
            <a:ext cx="3858900" cy="36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863" name="Shape 863"/>
        <p:cNvGrpSpPr/>
        <p:nvPr/>
      </p:nvGrpSpPr>
      <p:grpSpPr>
        <a:xfrm>
          <a:off x="0" y="0"/>
          <a:ext cx="0" cy="0"/>
          <a:chOff x="0" y="0"/>
          <a:chExt cx="0" cy="0"/>
        </a:xfrm>
      </p:grpSpPr>
      <p:sp>
        <p:nvSpPr>
          <p:cNvPr id="864" name="Google Shape;864;p27"/>
          <p:cNvSpPr txBox="1"/>
          <p:nvPr>
            <p:ph type="ctrTitle"/>
          </p:nvPr>
        </p:nvSpPr>
        <p:spPr>
          <a:xfrm>
            <a:off x="720000" y="535147"/>
            <a:ext cx="7704000" cy="81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5" name="Google Shape;865;p27"/>
          <p:cNvSpPr txBox="1"/>
          <p:nvPr>
            <p:ph idx="1" type="subTitle"/>
          </p:nvPr>
        </p:nvSpPr>
        <p:spPr>
          <a:xfrm>
            <a:off x="2642538" y="2088400"/>
            <a:ext cx="3858900" cy="118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66" name="Google Shape;866;p27"/>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27"/>
          <p:cNvGrpSpPr/>
          <p:nvPr/>
        </p:nvGrpSpPr>
        <p:grpSpPr>
          <a:xfrm rot="-5400000">
            <a:off x="348315" y="3682261"/>
            <a:ext cx="1129770" cy="1173854"/>
            <a:chOff x="11" y="583339"/>
            <a:chExt cx="1129770" cy="1173854"/>
          </a:xfrm>
        </p:grpSpPr>
        <p:sp>
          <p:nvSpPr>
            <p:cNvPr id="868" name="Google Shape;868;p2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69" name="Google Shape;869;p2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0" name="Google Shape;870;p2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1" name="Google Shape;871;p2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2" name="Google Shape;872;p2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3" name="Google Shape;873;p2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4" name="Google Shape;874;p2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5" name="Google Shape;875;p2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6" name="Google Shape;876;p2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7" name="Google Shape;877;p2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8" name="Google Shape;878;p2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9" name="Google Shape;879;p2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0" name="Google Shape;880;p2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1" name="Google Shape;881;p2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2" name="Google Shape;882;p2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3" name="Google Shape;883;p2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4" name="Google Shape;884;p2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5" name="Google Shape;885;p2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6" name="Google Shape;886;p2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7" name="Google Shape;887;p2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8" name="Google Shape;888;p2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9" name="Google Shape;889;p2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0" name="Google Shape;890;p2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1" name="Google Shape;891;p2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2" name="Google Shape;892;p2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893" name="Google Shape;893;p27"/>
          <p:cNvGrpSpPr/>
          <p:nvPr/>
        </p:nvGrpSpPr>
        <p:grpSpPr>
          <a:xfrm rot="-5400000">
            <a:off x="7661788" y="304268"/>
            <a:ext cx="1129770" cy="1173854"/>
            <a:chOff x="11" y="583339"/>
            <a:chExt cx="1129770" cy="1173854"/>
          </a:xfrm>
        </p:grpSpPr>
        <p:sp>
          <p:nvSpPr>
            <p:cNvPr id="894" name="Google Shape;894;p2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5" name="Google Shape;895;p2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6" name="Google Shape;896;p2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7" name="Google Shape;897;p2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8" name="Google Shape;898;p2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9" name="Google Shape;899;p2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0" name="Google Shape;900;p2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1" name="Google Shape;901;p2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2" name="Google Shape;902;p2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3" name="Google Shape;903;p2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4" name="Google Shape;904;p2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5" name="Google Shape;905;p2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6" name="Google Shape;906;p2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7" name="Google Shape;907;p2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8" name="Google Shape;908;p2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9" name="Google Shape;909;p2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0" name="Google Shape;910;p2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1" name="Google Shape;911;p2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2" name="Google Shape;912;p2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3" name="Google Shape;913;p2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4" name="Google Shape;914;p2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5" name="Google Shape;915;p2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6" name="Google Shape;916;p2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7" name="Google Shape;917;p2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8" name="Google Shape;918;p2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919" name="Google Shape;919;p27"/>
          <p:cNvSpPr txBox="1"/>
          <p:nvPr/>
        </p:nvSpPr>
        <p:spPr>
          <a:xfrm>
            <a:off x="2246550" y="3268602"/>
            <a:ext cx="4650900" cy="973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a:solidFill>
                  <a:schemeClr val="accent2"/>
                </a:solidFill>
                <a:latin typeface="Questrial"/>
                <a:ea typeface="Questrial"/>
                <a:cs typeface="Questrial"/>
                <a:sym typeface="Questrial"/>
              </a:rPr>
              <a:t>CREDITS: This presentation template was created by </a:t>
            </a:r>
            <a:r>
              <a:rPr b="1" lang="en">
                <a:solidFill>
                  <a:schemeClr val="accent2"/>
                </a:solidFill>
                <a:uFill>
                  <a:noFill/>
                </a:uFill>
                <a:latin typeface="Questrial"/>
                <a:ea typeface="Questrial"/>
                <a:cs typeface="Questrial"/>
                <a:sym typeface="Questrial"/>
                <a:hlinkClick r:id="rId2">
                  <a:extLst>
                    <a:ext uri="{A12FA001-AC4F-418D-AE19-62706E023703}">
                      <ahyp:hlinkClr val="tx"/>
                    </a:ext>
                  </a:extLst>
                </a:hlinkClick>
              </a:rPr>
              <a:t>Slidesgo</a:t>
            </a:r>
            <a:r>
              <a:rPr lang="en">
                <a:solidFill>
                  <a:schemeClr val="accent2"/>
                </a:solidFill>
                <a:latin typeface="Questrial"/>
                <a:ea typeface="Questrial"/>
                <a:cs typeface="Questrial"/>
                <a:sym typeface="Questrial"/>
              </a:rPr>
              <a:t>, including icons by </a:t>
            </a:r>
            <a:r>
              <a:rPr b="1" lang="en">
                <a:solidFill>
                  <a:schemeClr val="accent2"/>
                </a:solidFill>
                <a:uFill>
                  <a:noFill/>
                </a:uFill>
                <a:latin typeface="Questrial"/>
                <a:ea typeface="Questrial"/>
                <a:cs typeface="Questrial"/>
                <a:sym typeface="Questrial"/>
                <a:hlinkClick r:id="rId3">
                  <a:extLst>
                    <a:ext uri="{A12FA001-AC4F-418D-AE19-62706E023703}">
                      <ahyp:hlinkClr val="tx"/>
                    </a:ext>
                  </a:extLst>
                </a:hlinkClick>
              </a:rPr>
              <a:t>Flaticon</a:t>
            </a:r>
            <a:r>
              <a:rPr lang="en">
                <a:solidFill>
                  <a:schemeClr val="accent2"/>
                </a:solidFill>
                <a:latin typeface="Questrial"/>
                <a:ea typeface="Questrial"/>
                <a:cs typeface="Questrial"/>
                <a:sym typeface="Questrial"/>
              </a:rPr>
              <a:t>, and infographics &amp; images by </a:t>
            </a:r>
            <a:r>
              <a:rPr b="1" lang="en">
                <a:solidFill>
                  <a:schemeClr val="accent2"/>
                </a:solidFill>
                <a:uFill>
                  <a:noFill/>
                </a:uFill>
                <a:latin typeface="Questrial"/>
                <a:ea typeface="Questrial"/>
                <a:cs typeface="Questrial"/>
                <a:sym typeface="Questrial"/>
                <a:hlinkClick r:id="rId4">
                  <a:extLst>
                    <a:ext uri="{A12FA001-AC4F-418D-AE19-62706E023703}">
                      <ahyp:hlinkClr val="tx"/>
                    </a:ext>
                  </a:extLst>
                </a:hlinkClick>
              </a:rPr>
              <a:t>Freepik</a:t>
            </a:r>
            <a:endParaRPr b="1">
              <a:solidFill>
                <a:schemeClr val="accent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20" name="Shape 9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spTree>
      <p:nvGrpSpPr>
        <p:cNvPr id="921" name="Shape 921"/>
        <p:cNvGrpSpPr/>
        <p:nvPr/>
      </p:nvGrpSpPr>
      <p:grpSpPr>
        <a:xfrm>
          <a:off x="0" y="0"/>
          <a:ext cx="0" cy="0"/>
          <a:chOff x="0" y="0"/>
          <a:chExt cx="0" cy="0"/>
        </a:xfrm>
      </p:grpSpPr>
      <p:grpSp>
        <p:nvGrpSpPr>
          <p:cNvPr id="922" name="Google Shape;922;p29"/>
          <p:cNvGrpSpPr/>
          <p:nvPr/>
        </p:nvGrpSpPr>
        <p:grpSpPr>
          <a:xfrm rot="-5400000">
            <a:off x="7661788" y="304268"/>
            <a:ext cx="1129770" cy="1173854"/>
            <a:chOff x="11" y="583339"/>
            <a:chExt cx="1129770" cy="1173854"/>
          </a:xfrm>
        </p:grpSpPr>
        <p:sp>
          <p:nvSpPr>
            <p:cNvPr id="923" name="Google Shape;923;p29"/>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4" name="Google Shape;924;p29"/>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5" name="Google Shape;925;p29"/>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6" name="Google Shape;926;p29"/>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7" name="Google Shape;927;p29"/>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8" name="Google Shape;928;p29"/>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9" name="Google Shape;929;p29"/>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0" name="Google Shape;930;p29"/>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1" name="Google Shape;931;p29"/>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2" name="Google Shape;932;p29"/>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3" name="Google Shape;933;p29"/>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4" name="Google Shape;934;p29"/>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5" name="Google Shape;935;p29"/>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6" name="Google Shape;936;p29"/>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7" name="Google Shape;937;p29"/>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8" name="Google Shape;938;p29"/>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9" name="Google Shape;939;p29"/>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40" name="Google Shape;940;p29"/>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41" name="Google Shape;941;p29"/>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42" name="Google Shape;942;p29"/>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43" name="Google Shape;943;p29"/>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44" name="Google Shape;944;p29"/>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45" name="Google Shape;945;p29"/>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46" name="Google Shape;946;p29"/>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47" name="Google Shape;947;p29"/>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948" name="Google Shape;948;p29"/>
          <p:cNvGrpSpPr/>
          <p:nvPr/>
        </p:nvGrpSpPr>
        <p:grpSpPr>
          <a:xfrm rot="-5400000">
            <a:off x="348315" y="3682261"/>
            <a:ext cx="1129770" cy="1173854"/>
            <a:chOff x="11" y="583339"/>
            <a:chExt cx="1129770" cy="1173854"/>
          </a:xfrm>
        </p:grpSpPr>
        <p:sp>
          <p:nvSpPr>
            <p:cNvPr id="949" name="Google Shape;949;p29"/>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0" name="Google Shape;950;p29"/>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1" name="Google Shape;951;p29"/>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2" name="Google Shape;952;p29"/>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3" name="Google Shape;953;p29"/>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4" name="Google Shape;954;p29"/>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5" name="Google Shape;955;p29"/>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6" name="Google Shape;956;p29"/>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7" name="Google Shape;957;p29"/>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8" name="Google Shape;958;p29"/>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9" name="Google Shape;959;p29"/>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0" name="Google Shape;960;p29"/>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1" name="Google Shape;961;p29"/>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2" name="Google Shape;962;p29"/>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3" name="Google Shape;963;p29"/>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4" name="Google Shape;964;p29"/>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5" name="Google Shape;965;p29"/>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6" name="Google Shape;966;p29"/>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7" name="Google Shape;967;p29"/>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8" name="Google Shape;968;p29"/>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69" name="Google Shape;969;p29"/>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0" name="Google Shape;970;p29"/>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1" name="Google Shape;971;p29"/>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2" name="Google Shape;972;p29"/>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3" name="Google Shape;973;p29"/>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4"/>
          <p:cNvSpPr/>
          <p:nvPr/>
        </p:nvSpPr>
        <p:spPr>
          <a:xfrm>
            <a:off x="0" y="8075"/>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4"/>
          <p:cNvGrpSpPr/>
          <p:nvPr/>
        </p:nvGrpSpPr>
        <p:grpSpPr>
          <a:xfrm rot="-5400000">
            <a:off x="7669066" y="296839"/>
            <a:ext cx="1129770" cy="1173854"/>
            <a:chOff x="11" y="583339"/>
            <a:chExt cx="1129770" cy="1173854"/>
          </a:xfrm>
        </p:grpSpPr>
        <p:sp>
          <p:nvSpPr>
            <p:cNvPr id="99" name="Google Shape;99;p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0" name="Google Shape;100;p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1" name="Google Shape;101;p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2" name="Google Shape;102;p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3" name="Google Shape;103;p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4" name="Google Shape;104;p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5" name="Google Shape;105;p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6" name="Google Shape;106;p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7" name="Google Shape;107;p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 name="Google Shape;108;p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9" name="Google Shape;109;p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0" name="Google Shape;110;p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1" name="Google Shape;111;p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2" name="Google Shape;112;p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3" name="Google Shape;113;p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4" name="Google Shape;114;p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5" name="Google Shape;115;p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6" name="Google Shape;116;p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 name="Google Shape;117;p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8" name="Google Shape;118;p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9" name="Google Shape;119;p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0" name="Google Shape;120;p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1" name="Google Shape;121;p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2" name="Google Shape;122;p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3" name="Google Shape;123;p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124" name="Google Shape;1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4"/>
          <p:cNvSpPr txBox="1"/>
          <p:nvPr>
            <p:ph idx="1" type="body"/>
          </p:nvPr>
        </p:nvSpPr>
        <p:spPr>
          <a:xfrm>
            <a:off x="720000" y="1144413"/>
            <a:ext cx="7704000" cy="345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300"/>
            </a:lvl1pPr>
            <a:lvl2pPr indent="-317500" lvl="1" marL="914400" rtl="0">
              <a:lnSpc>
                <a:spcPct val="100000"/>
              </a:lnSpc>
              <a:spcBef>
                <a:spcPts val="1600"/>
              </a:spcBef>
              <a:spcAft>
                <a:spcPts val="0"/>
              </a:spcAft>
              <a:buSzPts val="1400"/>
              <a:buAutoNum type="alphaLcPeriod"/>
              <a:defRPr/>
            </a:lvl2pPr>
            <a:lvl3pPr indent="-317500" lvl="2" marL="1371600" rtl="0">
              <a:lnSpc>
                <a:spcPct val="100000"/>
              </a:lnSpc>
              <a:spcBef>
                <a:spcPts val="1600"/>
              </a:spcBef>
              <a:spcAft>
                <a:spcPts val="0"/>
              </a:spcAft>
              <a:buSzPts val="1400"/>
              <a:buAutoNum type="romanLcPeriod"/>
              <a:defRPr/>
            </a:lvl3pPr>
            <a:lvl4pPr indent="-317500" lvl="3" marL="1828800" rtl="0">
              <a:lnSpc>
                <a:spcPct val="100000"/>
              </a:lnSpc>
              <a:spcBef>
                <a:spcPts val="1600"/>
              </a:spcBef>
              <a:spcAft>
                <a:spcPts val="0"/>
              </a:spcAft>
              <a:buSzPts val="1400"/>
              <a:buAutoNum type="arabicPeriod"/>
              <a:defRPr/>
            </a:lvl4pPr>
            <a:lvl5pPr indent="-317500" lvl="4" marL="2286000" rtl="0">
              <a:lnSpc>
                <a:spcPct val="100000"/>
              </a:lnSpc>
              <a:spcBef>
                <a:spcPts val="1600"/>
              </a:spcBef>
              <a:spcAft>
                <a:spcPts val="0"/>
              </a:spcAft>
              <a:buSzPts val="1400"/>
              <a:buAutoNum type="alphaLcPeriod"/>
              <a:defRPr/>
            </a:lvl5pPr>
            <a:lvl6pPr indent="-317500" lvl="5" marL="2743200" rtl="0">
              <a:lnSpc>
                <a:spcPct val="100000"/>
              </a:lnSpc>
              <a:spcBef>
                <a:spcPts val="1600"/>
              </a:spcBef>
              <a:spcAft>
                <a:spcPts val="0"/>
              </a:spcAft>
              <a:buSzPts val="1400"/>
              <a:buAutoNum type="romanLcPeriod"/>
              <a:defRPr/>
            </a:lvl6pPr>
            <a:lvl7pPr indent="-317500" lvl="6" marL="3200400" rtl="0">
              <a:lnSpc>
                <a:spcPct val="100000"/>
              </a:lnSpc>
              <a:spcBef>
                <a:spcPts val="1600"/>
              </a:spcBef>
              <a:spcAft>
                <a:spcPts val="0"/>
              </a:spcAft>
              <a:buSzPts val="1400"/>
              <a:buAutoNum type="arabicPeriod"/>
              <a:defRPr/>
            </a:lvl7pPr>
            <a:lvl8pPr indent="-317500" lvl="7" marL="3657600" rtl="0">
              <a:lnSpc>
                <a:spcPct val="100000"/>
              </a:lnSpc>
              <a:spcBef>
                <a:spcPts val="1600"/>
              </a:spcBef>
              <a:spcAft>
                <a:spcPts val="0"/>
              </a:spcAft>
              <a:buSzPts val="1400"/>
              <a:buAutoNum type="alphaLcPeriod"/>
              <a:defRPr/>
            </a:lvl8pPr>
            <a:lvl9pPr indent="-317500" lvl="8" marL="4114800" rtl="0">
              <a:lnSpc>
                <a:spcPct val="100000"/>
              </a:lnSpc>
              <a:spcBef>
                <a:spcPts val="1600"/>
              </a:spcBef>
              <a:spcAft>
                <a:spcPts val="1600"/>
              </a:spcAft>
              <a:buSzPts val="14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5"/>
          <p:cNvSpPr/>
          <p:nvPr/>
        </p:nvSpPr>
        <p:spPr>
          <a:xfrm rot="5400000">
            <a:off x="2345225" y="-1157218"/>
            <a:ext cx="1823700" cy="651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rot="5400000">
            <a:off x="4987725" y="973920"/>
            <a:ext cx="1823700" cy="651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5"/>
          <p:cNvGrpSpPr/>
          <p:nvPr/>
        </p:nvGrpSpPr>
        <p:grpSpPr>
          <a:xfrm rot="-5400000">
            <a:off x="7661788" y="304268"/>
            <a:ext cx="1129770" cy="1173854"/>
            <a:chOff x="11" y="583339"/>
            <a:chExt cx="1129770" cy="1173854"/>
          </a:xfrm>
        </p:grpSpPr>
        <p:sp>
          <p:nvSpPr>
            <p:cNvPr id="130" name="Google Shape;130;p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1" name="Google Shape;131;p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2" name="Google Shape;132;p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 name="Google Shape;133;p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4" name="Google Shape;134;p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5" name="Google Shape;135;p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 name="Google Shape;136;p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7" name="Google Shape;137;p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8" name="Google Shape;138;p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9" name="Google Shape;139;p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0" name="Google Shape;140;p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1" name="Google Shape;141;p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2" name="Google Shape;142;p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3" name="Google Shape;143;p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4" name="Google Shape;144;p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5" name="Google Shape;145;p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6" name="Google Shape;146;p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7" name="Google Shape;147;p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8" name="Google Shape;148;p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9" name="Google Shape;149;p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50" name="Google Shape;150;p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51" name="Google Shape;151;p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52" name="Google Shape;152;p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53" name="Google Shape;153;p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54" name="Google Shape;154;p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155" name="Google Shape;155;p5"/>
          <p:cNvSpPr txBox="1"/>
          <p:nvPr>
            <p:ph idx="1" type="subTitle"/>
          </p:nvPr>
        </p:nvSpPr>
        <p:spPr>
          <a:xfrm>
            <a:off x="720000" y="1451282"/>
            <a:ext cx="1729200" cy="1296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156" name="Google Shape;156;p5"/>
          <p:cNvSpPr txBox="1"/>
          <p:nvPr>
            <p:ph idx="2" type="subTitle"/>
          </p:nvPr>
        </p:nvSpPr>
        <p:spPr>
          <a:xfrm>
            <a:off x="3346901" y="3569025"/>
            <a:ext cx="1729200" cy="1296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rtl="0"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157" name="Google Shape;157;p5"/>
          <p:cNvSpPr txBox="1"/>
          <p:nvPr>
            <p:ph idx="3" type="subTitle"/>
          </p:nvPr>
        </p:nvSpPr>
        <p:spPr>
          <a:xfrm>
            <a:off x="2449150" y="1451282"/>
            <a:ext cx="3342600" cy="129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5"/>
          <p:cNvSpPr txBox="1"/>
          <p:nvPr>
            <p:ph idx="4" type="subTitle"/>
          </p:nvPr>
        </p:nvSpPr>
        <p:spPr>
          <a:xfrm>
            <a:off x="5104675" y="3569025"/>
            <a:ext cx="3342600" cy="129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9" name="Google Shape;15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 name="Shape 160"/>
        <p:cNvGrpSpPr/>
        <p:nvPr/>
      </p:nvGrpSpPr>
      <p:grpSpPr>
        <a:xfrm>
          <a:off x="0" y="0"/>
          <a:ext cx="0" cy="0"/>
          <a:chOff x="0" y="0"/>
          <a:chExt cx="0" cy="0"/>
        </a:xfrm>
      </p:grpSpPr>
      <p:sp>
        <p:nvSpPr>
          <p:cNvPr id="161" name="Google Shape;16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62" name="Google Shape;162;p6"/>
          <p:cNvGrpSpPr/>
          <p:nvPr/>
        </p:nvGrpSpPr>
        <p:grpSpPr>
          <a:xfrm rot="-5400000">
            <a:off x="332988" y="295378"/>
            <a:ext cx="1129770" cy="1173854"/>
            <a:chOff x="11" y="583339"/>
            <a:chExt cx="1129770" cy="1173854"/>
          </a:xfrm>
        </p:grpSpPr>
        <p:sp>
          <p:nvSpPr>
            <p:cNvPr id="163" name="Google Shape;163;p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64" name="Google Shape;164;p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65" name="Google Shape;165;p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66" name="Google Shape;166;p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67" name="Google Shape;167;p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68" name="Google Shape;168;p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69" name="Google Shape;169;p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0" name="Google Shape;170;p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1" name="Google Shape;171;p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2" name="Google Shape;172;p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3" name="Google Shape;173;p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4" name="Google Shape;174;p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5" name="Google Shape;175;p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6" name="Google Shape;176;p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7" name="Google Shape;177;p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8" name="Google Shape;178;p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9" name="Google Shape;179;p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0" name="Google Shape;180;p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1" name="Google Shape;181;p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2" name="Google Shape;182;p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3" name="Google Shape;183;p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4" name="Google Shape;184;p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5" name="Google Shape;185;p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6" name="Google Shape;186;p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7" name="Google Shape;187;p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8" name="Shape 188"/>
        <p:cNvGrpSpPr/>
        <p:nvPr/>
      </p:nvGrpSpPr>
      <p:grpSpPr>
        <a:xfrm>
          <a:off x="0" y="0"/>
          <a:ext cx="0" cy="0"/>
          <a:chOff x="0" y="0"/>
          <a:chExt cx="0" cy="0"/>
        </a:xfrm>
      </p:grpSpPr>
      <p:sp>
        <p:nvSpPr>
          <p:cNvPr id="189" name="Google Shape;189;p7"/>
          <p:cNvSpPr/>
          <p:nvPr/>
        </p:nvSpPr>
        <p:spPr>
          <a:xfrm>
            <a:off x="717150" y="935100"/>
            <a:ext cx="7709700" cy="327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7"/>
          <p:cNvGrpSpPr/>
          <p:nvPr/>
        </p:nvGrpSpPr>
        <p:grpSpPr>
          <a:xfrm rot="-5400000">
            <a:off x="7661788" y="304268"/>
            <a:ext cx="1129770" cy="1173854"/>
            <a:chOff x="11" y="583339"/>
            <a:chExt cx="1129770" cy="1173854"/>
          </a:xfrm>
        </p:grpSpPr>
        <p:sp>
          <p:nvSpPr>
            <p:cNvPr id="191" name="Google Shape;191;p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2" name="Google Shape;192;p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3" name="Google Shape;193;p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4" name="Google Shape;194;p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5" name="Google Shape;195;p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6" name="Google Shape;196;p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7" name="Google Shape;197;p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8" name="Google Shape;198;p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9" name="Google Shape;199;p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0" name="Google Shape;200;p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1" name="Google Shape;201;p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2" name="Google Shape;202;p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3" name="Google Shape;203;p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4" name="Google Shape;204;p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5" name="Google Shape;205;p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6" name="Google Shape;206;p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7" name="Google Shape;207;p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8" name="Google Shape;208;p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9" name="Google Shape;209;p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10" name="Google Shape;210;p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11" name="Google Shape;211;p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12" name="Google Shape;212;p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13" name="Google Shape;213;p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14" name="Google Shape;214;p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15" name="Google Shape;215;p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216" name="Google Shape;216;p7"/>
          <p:cNvSpPr txBox="1"/>
          <p:nvPr>
            <p:ph type="title"/>
          </p:nvPr>
        </p:nvSpPr>
        <p:spPr>
          <a:xfrm>
            <a:off x="1602450" y="1456075"/>
            <a:ext cx="5939100" cy="543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7"/>
          <p:cNvSpPr txBox="1"/>
          <p:nvPr>
            <p:ph idx="1" type="subTitle"/>
          </p:nvPr>
        </p:nvSpPr>
        <p:spPr>
          <a:xfrm>
            <a:off x="1602450" y="1999350"/>
            <a:ext cx="5939100" cy="172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8" name="Shape 218"/>
        <p:cNvGrpSpPr/>
        <p:nvPr/>
      </p:nvGrpSpPr>
      <p:grpSpPr>
        <a:xfrm>
          <a:off x="0" y="0"/>
          <a:ext cx="0" cy="0"/>
          <a:chOff x="0" y="0"/>
          <a:chExt cx="0" cy="0"/>
        </a:xfrm>
      </p:grpSpPr>
      <p:sp>
        <p:nvSpPr>
          <p:cNvPr id="219" name="Google Shape;219;p8"/>
          <p:cNvSpPr/>
          <p:nvPr/>
        </p:nvSpPr>
        <p:spPr>
          <a:xfrm>
            <a:off x="717150" y="935100"/>
            <a:ext cx="7709700" cy="327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21" name="Google Shape;221;p8"/>
          <p:cNvGrpSpPr/>
          <p:nvPr/>
        </p:nvGrpSpPr>
        <p:grpSpPr>
          <a:xfrm rot="-5400000">
            <a:off x="348315" y="3682261"/>
            <a:ext cx="1129770" cy="1173854"/>
            <a:chOff x="11" y="583339"/>
            <a:chExt cx="1129770" cy="1173854"/>
          </a:xfrm>
        </p:grpSpPr>
        <p:sp>
          <p:nvSpPr>
            <p:cNvPr id="222" name="Google Shape;222;p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3" name="Google Shape;223;p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4" name="Google Shape;224;p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5" name="Google Shape;225;p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6" name="Google Shape;226;p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7" name="Google Shape;227;p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8" name="Google Shape;228;p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9" name="Google Shape;229;p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0" name="Google Shape;230;p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1" name="Google Shape;231;p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2" name="Google Shape;232;p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3" name="Google Shape;233;p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4" name="Google Shape;234;p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5" name="Google Shape;235;p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6" name="Google Shape;236;p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7" name="Google Shape;237;p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8" name="Google Shape;238;p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39" name="Google Shape;239;p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40" name="Google Shape;240;p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41" name="Google Shape;241;p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42" name="Google Shape;242;p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43" name="Google Shape;243;p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44" name="Google Shape;244;p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45" name="Google Shape;245;p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46" name="Google Shape;246;p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47" name="Google Shape;247;p8"/>
          <p:cNvGrpSpPr/>
          <p:nvPr/>
        </p:nvGrpSpPr>
        <p:grpSpPr>
          <a:xfrm rot="-5400000">
            <a:off x="7661788" y="304268"/>
            <a:ext cx="1129770" cy="1173854"/>
            <a:chOff x="11" y="583339"/>
            <a:chExt cx="1129770" cy="1173854"/>
          </a:xfrm>
        </p:grpSpPr>
        <p:sp>
          <p:nvSpPr>
            <p:cNvPr id="248" name="Google Shape;248;p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49" name="Google Shape;249;p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0" name="Google Shape;250;p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1" name="Google Shape;251;p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2" name="Google Shape;252;p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3" name="Google Shape;253;p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4" name="Google Shape;254;p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5" name="Google Shape;255;p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6" name="Google Shape;256;p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7" name="Google Shape;257;p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8" name="Google Shape;258;p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9" name="Google Shape;259;p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0" name="Google Shape;260;p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1" name="Google Shape;261;p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2" name="Google Shape;262;p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3" name="Google Shape;263;p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4" name="Google Shape;264;p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5" name="Google Shape;265;p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6" name="Google Shape;266;p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7" name="Google Shape;267;p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8" name="Google Shape;268;p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9" name="Google Shape;269;p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0" name="Google Shape;270;p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1" name="Google Shape;271;p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2" name="Google Shape;272;p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9"/>
          <p:cNvSpPr/>
          <p:nvPr/>
        </p:nvSpPr>
        <p:spPr>
          <a:xfrm>
            <a:off x="73165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9"/>
          <p:cNvGrpSpPr/>
          <p:nvPr/>
        </p:nvGrpSpPr>
        <p:grpSpPr>
          <a:xfrm rot="-5400000">
            <a:off x="7661788" y="304268"/>
            <a:ext cx="1129770" cy="1173854"/>
            <a:chOff x="11" y="583339"/>
            <a:chExt cx="1129770" cy="1173854"/>
          </a:xfrm>
        </p:grpSpPr>
        <p:sp>
          <p:nvSpPr>
            <p:cNvPr id="276" name="Google Shape;276;p9"/>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7" name="Google Shape;277;p9"/>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8" name="Google Shape;278;p9"/>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9" name="Google Shape;279;p9"/>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0" name="Google Shape;280;p9"/>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1" name="Google Shape;281;p9"/>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2" name="Google Shape;282;p9"/>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3" name="Google Shape;283;p9"/>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4" name="Google Shape;284;p9"/>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5" name="Google Shape;285;p9"/>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6" name="Google Shape;286;p9"/>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7" name="Google Shape;287;p9"/>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8" name="Google Shape;288;p9"/>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9" name="Google Shape;289;p9"/>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0" name="Google Shape;290;p9"/>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1" name="Google Shape;291;p9"/>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2" name="Google Shape;292;p9"/>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3" name="Google Shape;293;p9"/>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4" name="Google Shape;294;p9"/>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5" name="Google Shape;295;p9"/>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6" name="Google Shape;296;p9"/>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7" name="Google Shape;297;p9"/>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8" name="Google Shape;298;p9"/>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99" name="Google Shape;299;p9"/>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00" name="Google Shape;300;p9"/>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301" name="Google Shape;301;p9"/>
          <p:cNvSpPr txBox="1"/>
          <p:nvPr>
            <p:ph type="title"/>
          </p:nvPr>
        </p:nvSpPr>
        <p:spPr>
          <a:xfrm>
            <a:off x="702175" y="1281300"/>
            <a:ext cx="4387800" cy="186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2" name="Google Shape;302;p9"/>
          <p:cNvSpPr txBox="1"/>
          <p:nvPr>
            <p:ph idx="1" type="subTitle"/>
          </p:nvPr>
        </p:nvSpPr>
        <p:spPr>
          <a:xfrm>
            <a:off x="702175" y="3148800"/>
            <a:ext cx="4387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 name="Shape 303"/>
        <p:cNvGrpSpPr/>
        <p:nvPr/>
      </p:nvGrpSpPr>
      <p:grpSpPr>
        <a:xfrm>
          <a:off x="0" y="0"/>
          <a:ext cx="0" cy="0"/>
          <a:chOff x="0" y="0"/>
          <a:chExt cx="0" cy="0"/>
        </a:xfrm>
      </p:grpSpPr>
      <p:sp>
        <p:nvSpPr>
          <p:cNvPr id="304" name="Google Shape;304;p10"/>
          <p:cNvSpPr txBox="1"/>
          <p:nvPr>
            <p:ph type="title"/>
          </p:nvPr>
        </p:nvSpPr>
        <p:spPr>
          <a:xfrm>
            <a:off x="713225" y="3966775"/>
            <a:ext cx="7717500" cy="6378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07850"/>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indent="-317500" lvl="1" marL="9144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indent="-317500" lvl="2" marL="13716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indent="-317500" lvl="3" marL="18288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indent="-317500" lvl="4" marL="22860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indent="-317500" lvl="5" marL="27432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indent="-317500" lvl="6" marL="32004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indent="-317500" lvl="7" marL="36576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indent="-317500" lvl="8" marL="41148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16.png"/><Relationship Id="rId10"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docs.google.com/spreadsheets/d/1QA12zNQpMlNVv_RD0LzDv_eE0InY9cdu1uIXDbRumUs/copy" TargetMode="External"/><Relationship Id="rId4" Type="http://schemas.openxmlformats.org/officeDocument/2006/relationships/image" Target="../media/image14.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docs.google.com/spreadsheets/d/1QA12zNQpMlNVv_RD0LzDv_eE0InY9cdu1uIXDbRumUs/copy" TargetMode="External"/><Relationship Id="rId4" Type="http://schemas.openxmlformats.org/officeDocument/2006/relationships/image" Target="../media/image14.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s://docs.google.com/spreadsheets/d/1QA12zNQpMlNVv_RD0LzDv_eE0InY9cdu1uIXDbRumUs/copy" TargetMode="External"/><Relationship Id="rId4" Type="http://schemas.openxmlformats.org/officeDocument/2006/relationships/image" Target="../media/image14.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docs.google.com/spreadsheets/d/1pPA4NlldlXaiKLhI9zP1ozEfynsJ6gLKK6cJR0SisEU/edit#gid=1722133020" TargetMode="External"/><Relationship Id="rId4" Type="http://schemas.openxmlformats.org/officeDocument/2006/relationships/hyperlink" Target="https://docs.google.com/spreadsheets/d/1hKDyh_g_aEhWJCAPLjyu-lmPi7Ei_U_q/edit#gid=88856616" TargetMode="External"/><Relationship Id="rId5" Type="http://schemas.openxmlformats.org/officeDocument/2006/relationships/hyperlink" Target="https://colab.research.google.com/drive/1EkgVLDNqzGoPOQXul47mQYZWdU0Ym92n#scrollTo=WrtfWehVeBLy" TargetMode="External"/><Relationship Id="rId6" Type="http://schemas.openxmlformats.org/officeDocument/2006/relationships/hyperlink" Target="https://detect.roboflow.com/?model=tnt-quantification&amp;version=1&amp;api_key=w38PBS2XCexTesAo42U5%5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pubmed.ncbi.nlm.nih.gov/36230881/" TargetMode="External"/><Relationship Id="rId4" Type="http://schemas.openxmlformats.org/officeDocument/2006/relationships/hyperlink" Target="https://pubmed.ncbi.nlm.nih.gov/32882515/#:~:text=Ionizing%20Radiation%20Treatment-,Tunneling%20Nanotubes%20Mediate%20Adaptation%20of%20Glioblastoma%20Cells%20to%20Temozolomide%20and,iScience" TargetMode="External"/><Relationship Id="rId9" Type="http://schemas.openxmlformats.org/officeDocument/2006/relationships/hyperlink" Target="https://medium.com/analytics-vidhya/resnet-understand-and-implement-from-scratch-d0eb9725e0db" TargetMode="External"/><Relationship Id="rId5" Type="http://schemas.openxmlformats.org/officeDocument/2006/relationships/hyperlink" Target="https://ij.imjoy.io/" TargetMode="External"/><Relationship Id="rId6" Type="http://schemas.openxmlformats.org/officeDocument/2006/relationships/hyperlink" Target="https://www.ncbi.nlm.nih.gov/pmc/articles/PMC5708080/" TargetMode="External"/><Relationship Id="rId7" Type="http://schemas.openxmlformats.org/officeDocument/2006/relationships/hyperlink" Target="https://www.geeksforgeeks.org/residual-networks-resnet-deep-learning/" TargetMode="External"/><Relationship Id="rId8" Type="http://schemas.openxmlformats.org/officeDocument/2006/relationships/hyperlink" Target="https://github.com/spraphul/Object-Detection-using-Resnet1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30"/>
          <p:cNvSpPr txBox="1"/>
          <p:nvPr>
            <p:ph type="ctrTitle"/>
          </p:nvPr>
        </p:nvSpPr>
        <p:spPr>
          <a:xfrm>
            <a:off x="711900" y="1167425"/>
            <a:ext cx="7944900" cy="19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TNT Quantification Model</a:t>
            </a:r>
            <a:endParaRPr sz="4300"/>
          </a:p>
          <a:p>
            <a:pPr indent="0" lvl="0" marL="0" rtl="0" algn="l">
              <a:spcBef>
                <a:spcPts val="0"/>
              </a:spcBef>
              <a:spcAft>
                <a:spcPts val="0"/>
              </a:spcAft>
              <a:buNone/>
            </a:pPr>
            <a:r>
              <a:rPr lang="en" sz="4300"/>
              <a:t>               BTech project</a:t>
            </a:r>
            <a:endParaRPr sz="4300"/>
          </a:p>
        </p:txBody>
      </p:sp>
      <p:sp>
        <p:nvSpPr>
          <p:cNvPr id="979" name="Google Shape;979;p30"/>
          <p:cNvSpPr txBox="1"/>
          <p:nvPr>
            <p:ph idx="1" type="subTitle"/>
          </p:nvPr>
        </p:nvSpPr>
        <p:spPr>
          <a:xfrm>
            <a:off x="3322200" y="3353975"/>
            <a:ext cx="32463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Supervisor</a:t>
            </a:r>
            <a:r>
              <a:rPr b="1" lang="en"/>
              <a:t> : Dr. Sushmita Jha</a:t>
            </a:r>
            <a:endParaRPr b="1"/>
          </a:p>
        </p:txBody>
      </p:sp>
      <p:pic>
        <p:nvPicPr>
          <p:cNvPr id="980" name="Google Shape;980;p30"/>
          <p:cNvPicPr preferRelativeResize="0"/>
          <p:nvPr/>
        </p:nvPicPr>
        <p:blipFill>
          <a:blip r:embed="rId3">
            <a:alphaModFix/>
          </a:blip>
          <a:stretch>
            <a:fillRect/>
          </a:stretch>
        </p:blipFill>
        <p:spPr>
          <a:xfrm>
            <a:off x="7949725" y="0"/>
            <a:ext cx="1194275" cy="1317050"/>
          </a:xfrm>
          <a:prstGeom prst="rect">
            <a:avLst/>
          </a:prstGeom>
          <a:noFill/>
          <a:ln>
            <a:noFill/>
          </a:ln>
        </p:spPr>
      </p:pic>
      <p:pic>
        <p:nvPicPr>
          <p:cNvPr id="981" name="Google Shape;981;p30"/>
          <p:cNvPicPr preferRelativeResize="0"/>
          <p:nvPr/>
        </p:nvPicPr>
        <p:blipFill>
          <a:blip r:embed="rId4">
            <a:alphaModFix/>
          </a:blip>
          <a:stretch>
            <a:fillRect/>
          </a:stretch>
        </p:blipFill>
        <p:spPr>
          <a:xfrm>
            <a:off x="0" y="3778618"/>
            <a:ext cx="1194275" cy="13648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89" name="Shape 1089"/>
        <p:cNvGrpSpPr/>
        <p:nvPr/>
      </p:nvGrpSpPr>
      <p:grpSpPr>
        <a:xfrm>
          <a:off x="0" y="0"/>
          <a:ext cx="0" cy="0"/>
          <a:chOff x="0" y="0"/>
          <a:chExt cx="0" cy="0"/>
        </a:xfrm>
      </p:grpSpPr>
      <p:sp>
        <p:nvSpPr>
          <p:cNvPr id="1090" name="Google Shape;1090;p39"/>
          <p:cNvSpPr txBox="1"/>
          <p:nvPr>
            <p:ph type="title"/>
          </p:nvPr>
        </p:nvSpPr>
        <p:spPr>
          <a:xfrm>
            <a:off x="2368425" y="202728"/>
            <a:ext cx="6288600" cy="69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Characteristics of TNTs</a:t>
            </a:r>
            <a:endParaRPr sz="3500"/>
          </a:p>
        </p:txBody>
      </p:sp>
      <p:sp>
        <p:nvSpPr>
          <p:cNvPr id="1091" name="Google Shape;1091;p39"/>
          <p:cNvSpPr txBox="1"/>
          <p:nvPr>
            <p:ph idx="1" type="subTitle"/>
          </p:nvPr>
        </p:nvSpPr>
        <p:spPr>
          <a:xfrm>
            <a:off x="1960950" y="850250"/>
            <a:ext cx="6402600" cy="4086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2300"/>
              <a:t>Thin and tubular structures</a:t>
            </a:r>
            <a:endParaRPr sz="2300"/>
          </a:p>
          <a:p>
            <a:pPr indent="0" lvl="0" marL="457200" rtl="0" algn="l">
              <a:spcBef>
                <a:spcPts val="0"/>
              </a:spcBef>
              <a:spcAft>
                <a:spcPts val="0"/>
              </a:spcAft>
              <a:buNone/>
            </a:pPr>
            <a:r>
              <a:rPr lang="en" sz="1300"/>
              <a:t>TNTs are typically thin, elongated, and tubular structures that form bridges between cells</a:t>
            </a:r>
            <a:endParaRPr sz="1300"/>
          </a:p>
          <a:p>
            <a:pPr indent="0" lvl="0" marL="457200" rtl="0" algn="l">
              <a:spcBef>
                <a:spcPts val="0"/>
              </a:spcBef>
              <a:spcAft>
                <a:spcPts val="0"/>
              </a:spcAft>
              <a:buNone/>
            </a:pPr>
            <a:r>
              <a:t/>
            </a:r>
            <a:endParaRPr sz="1300"/>
          </a:p>
          <a:p>
            <a:pPr indent="-336550" lvl="0" marL="457200" rtl="0" algn="l">
              <a:spcBef>
                <a:spcPts val="0"/>
              </a:spcBef>
              <a:spcAft>
                <a:spcPts val="0"/>
              </a:spcAft>
              <a:buSzPts val="1700"/>
              <a:buChar char="●"/>
            </a:pPr>
            <a:r>
              <a:rPr lang="en" sz="2300"/>
              <a:t>Membrane connections</a:t>
            </a:r>
            <a:endParaRPr sz="2300"/>
          </a:p>
          <a:p>
            <a:pPr indent="0" lvl="0" marL="457200" rtl="0" algn="l">
              <a:spcBef>
                <a:spcPts val="0"/>
              </a:spcBef>
              <a:spcAft>
                <a:spcPts val="0"/>
              </a:spcAft>
              <a:buNone/>
            </a:pPr>
            <a:r>
              <a:rPr lang="en" sz="1300"/>
              <a:t>TNTs establish direct membrane connections between cells, allowing for the transfer of cellular components, such as organelles, vesicles, and signaling molecules</a:t>
            </a:r>
            <a:endParaRPr sz="1300"/>
          </a:p>
          <a:p>
            <a:pPr indent="0" lvl="0" marL="457200" rtl="0" algn="l">
              <a:spcBef>
                <a:spcPts val="0"/>
              </a:spcBef>
              <a:spcAft>
                <a:spcPts val="0"/>
              </a:spcAft>
              <a:buNone/>
            </a:pPr>
            <a:r>
              <a:t/>
            </a:r>
            <a:endParaRPr sz="1300"/>
          </a:p>
          <a:p>
            <a:pPr indent="-336550" lvl="0" marL="457200" rtl="0" algn="l">
              <a:spcBef>
                <a:spcPts val="0"/>
              </a:spcBef>
              <a:spcAft>
                <a:spcPts val="0"/>
              </a:spcAft>
              <a:buSzPts val="1700"/>
              <a:buChar char="●"/>
            </a:pPr>
            <a:r>
              <a:rPr lang="en" sz="2300"/>
              <a:t>Heterogeneity</a:t>
            </a:r>
            <a:endParaRPr sz="2300"/>
          </a:p>
          <a:p>
            <a:pPr indent="0" lvl="0" marL="457200" rtl="0" algn="l">
              <a:spcBef>
                <a:spcPts val="0"/>
              </a:spcBef>
              <a:spcAft>
                <a:spcPts val="0"/>
              </a:spcAft>
              <a:buNone/>
            </a:pPr>
            <a:r>
              <a:rPr lang="en" sz="1300"/>
              <a:t>TNTs in breast cancer cells may exhibit heterogeneity in terms of length, thickness, and dynamics. This variability could be influenced by the specific subtype of breast cancer or other factors</a:t>
            </a:r>
            <a:endParaRPr sz="1300"/>
          </a:p>
          <a:p>
            <a:pPr indent="0" lvl="0" marL="457200" rtl="0" algn="l">
              <a:spcBef>
                <a:spcPts val="0"/>
              </a:spcBef>
              <a:spcAft>
                <a:spcPts val="0"/>
              </a:spcAft>
              <a:buNone/>
            </a:pPr>
            <a:r>
              <a:t/>
            </a:r>
            <a:endParaRPr sz="1300"/>
          </a:p>
          <a:p>
            <a:pPr indent="-336550" lvl="0" marL="457200" rtl="0" algn="l">
              <a:spcBef>
                <a:spcPts val="0"/>
              </a:spcBef>
              <a:spcAft>
                <a:spcPts val="0"/>
              </a:spcAft>
              <a:buSzPts val="1700"/>
              <a:buChar char="●"/>
            </a:pPr>
            <a:r>
              <a:rPr lang="en" sz="2300"/>
              <a:t>Dynamic nature</a:t>
            </a:r>
            <a:endParaRPr sz="2300"/>
          </a:p>
          <a:p>
            <a:pPr indent="0" lvl="0" marL="457200" rtl="0" algn="l">
              <a:spcBef>
                <a:spcPts val="0"/>
              </a:spcBef>
              <a:spcAft>
                <a:spcPts val="0"/>
              </a:spcAft>
              <a:buNone/>
            </a:pPr>
            <a:r>
              <a:rPr lang="en" sz="1300"/>
              <a:t>TNTs can be dynamic, forming and retracting over time. Live-cell imaging may be necessary to capture the dynamic behavior of TNTs in breast/brain cancer cells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95" name="Shape 1095"/>
        <p:cNvGrpSpPr/>
        <p:nvPr/>
      </p:nvGrpSpPr>
      <p:grpSpPr>
        <a:xfrm>
          <a:off x="0" y="0"/>
          <a:ext cx="0" cy="0"/>
          <a:chOff x="0" y="0"/>
          <a:chExt cx="0" cy="0"/>
        </a:xfrm>
      </p:grpSpPr>
      <p:sp>
        <p:nvSpPr>
          <p:cNvPr id="1096" name="Google Shape;1096;p40"/>
          <p:cNvSpPr txBox="1"/>
          <p:nvPr>
            <p:ph type="title"/>
          </p:nvPr>
        </p:nvSpPr>
        <p:spPr>
          <a:xfrm>
            <a:off x="1693375" y="320150"/>
            <a:ext cx="762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Parameters of TNT identification</a:t>
            </a:r>
            <a:endParaRPr sz="3500"/>
          </a:p>
        </p:txBody>
      </p:sp>
      <p:sp>
        <p:nvSpPr>
          <p:cNvPr id="1097" name="Google Shape;1097;p40"/>
          <p:cNvSpPr txBox="1"/>
          <p:nvPr/>
        </p:nvSpPr>
        <p:spPr>
          <a:xfrm>
            <a:off x="2431412" y="1262243"/>
            <a:ext cx="2473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Questrial"/>
                <a:ea typeface="Questrial"/>
                <a:cs typeface="Questrial"/>
                <a:sym typeface="Questrial"/>
              </a:rPr>
              <a:t>Microscopy technique</a:t>
            </a:r>
            <a:endParaRPr sz="1600">
              <a:solidFill>
                <a:schemeClr val="accent2"/>
              </a:solidFill>
              <a:latin typeface="Questrial"/>
              <a:ea typeface="Questrial"/>
              <a:cs typeface="Questrial"/>
              <a:sym typeface="Questrial"/>
            </a:endParaRPr>
          </a:p>
        </p:txBody>
      </p:sp>
      <p:sp>
        <p:nvSpPr>
          <p:cNvPr id="1098" name="Google Shape;1098;p40"/>
          <p:cNvSpPr/>
          <p:nvPr/>
        </p:nvSpPr>
        <p:spPr>
          <a:xfrm flipH="1">
            <a:off x="1870300" y="1262250"/>
            <a:ext cx="539400" cy="48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0"/>
          <p:cNvSpPr/>
          <p:nvPr/>
        </p:nvSpPr>
        <p:spPr>
          <a:xfrm>
            <a:off x="1999022" y="1411398"/>
            <a:ext cx="281975" cy="18652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0" name="Google Shape;1100;p40"/>
          <p:cNvSpPr txBox="1"/>
          <p:nvPr/>
        </p:nvSpPr>
        <p:spPr>
          <a:xfrm>
            <a:off x="2431412" y="1870230"/>
            <a:ext cx="2473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Questrial"/>
                <a:ea typeface="Questrial"/>
                <a:cs typeface="Questrial"/>
                <a:sym typeface="Questrial"/>
              </a:rPr>
              <a:t>Image pre-processing</a:t>
            </a:r>
            <a:endParaRPr sz="1600">
              <a:solidFill>
                <a:schemeClr val="accent2"/>
              </a:solidFill>
              <a:latin typeface="Questrial"/>
              <a:ea typeface="Questrial"/>
              <a:cs typeface="Questrial"/>
              <a:sym typeface="Questrial"/>
            </a:endParaRPr>
          </a:p>
        </p:txBody>
      </p:sp>
      <p:sp>
        <p:nvSpPr>
          <p:cNvPr id="1101" name="Google Shape;1101;p40"/>
          <p:cNvSpPr/>
          <p:nvPr/>
        </p:nvSpPr>
        <p:spPr>
          <a:xfrm flipH="1">
            <a:off x="1870300" y="1870237"/>
            <a:ext cx="539400" cy="48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0"/>
          <p:cNvSpPr/>
          <p:nvPr/>
        </p:nvSpPr>
        <p:spPr>
          <a:xfrm>
            <a:off x="1999022" y="2019386"/>
            <a:ext cx="281975" cy="18652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3" name="Google Shape;1103;p40"/>
          <p:cNvSpPr txBox="1"/>
          <p:nvPr/>
        </p:nvSpPr>
        <p:spPr>
          <a:xfrm>
            <a:off x="2431412" y="2478193"/>
            <a:ext cx="2473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Questrial"/>
                <a:ea typeface="Questrial"/>
                <a:cs typeface="Questrial"/>
                <a:sym typeface="Questrial"/>
              </a:rPr>
              <a:t>Focus on thin structures</a:t>
            </a:r>
            <a:endParaRPr sz="1600">
              <a:solidFill>
                <a:schemeClr val="accent2"/>
              </a:solidFill>
              <a:latin typeface="Questrial"/>
              <a:ea typeface="Questrial"/>
              <a:cs typeface="Questrial"/>
              <a:sym typeface="Questrial"/>
            </a:endParaRPr>
          </a:p>
        </p:txBody>
      </p:sp>
      <p:sp>
        <p:nvSpPr>
          <p:cNvPr id="1104" name="Google Shape;1104;p40"/>
          <p:cNvSpPr/>
          <p:nvPr/>
        </p:nvSpPr>
        <p:spPr>
          <a:xfrm flipH="1">
            <a:off x="1870300" y="2478200"/>
            <a:ext cx="539400" cy="48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0"/>
          <p:cNvSpPr/>
          <p:nvPr/>
        </p:nvSpPr>
        <p:spPr>
          <a:xfrm>
            <a:off x="1999022" y="2627348"/>
            <a:ext cx="281975" cy="18652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6" name="Google Shape;1106;p40"/>
          <p:cNvSpPr txBox="1"/>
          <p:nvPr/>
        </p:nvSpPr>
        <p:spPr>
          <a:xfrm>
            <a:off x="2431412" y="3086168"/>
            <a:ext cx="2473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Questrial"/>
                <a:ea typeface="Questrial"/>
                <a:cs typeface="Questrial"/>
                <a:sym typeface="Questrial"/>
              </a:rPr>
              <a:t>Cell type and context</a:t>
            </a:r>
            <a:endParaRPr sz="1600">
              <a:solidFill>
                <a:schemeClr val="accent2"/>
              </a:solidFill>
              <a:latin typeface="Questrial"/>
              <a:ea typeface="Questrial"/>
              <a:cs typeface="Questrial"/>
              <a:sym typeface="Questrial"/>
            </a:endParaRPr>
          </a:p>
        </p:txBody>
      </p:sp>
      <p:sp>
        <p:nvSpPr>
          <p:cNvPr id="1107" name="Google Shape;1107;p40"/>
          <p:cNvSpPr/>
          <p:nvPr/>
        </p:nvSpPr>
        <p:spPr>
          <a:xfrm flipH="1">
            <a:off x="1870300" y="3086175"/>
            <a:ext cx="539400" cy="48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0"/>
          <p:cNvSpPr/>
          <p:nvPr/>
        </p:nvSpPr>
        <p:spPr>
          <a:xfrm>
            <a:off x="1999022" y="3235323"/>
            <a:ext cx="281975" cy="18652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9" name="Google Shape;1109;p40"/>
          <p:cNvSpPr txBox="1"/>
          <p:nvPr/>
        </p:nvSpPr>
        <p:spPr>
          <a:xfrm>
            <a:off x="2431412" y="3694143"/>
            <a:ext cx="2473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Questrial"/>
                <a:ea typeface="Questrial"/>
                <a:cs typeface="Questrial"/>
                <a:sym typeface="Questrial"/>
              </a:rPr>
              <a:t>Length and thickness</a:t>
            </a:r>
            <a:endParaRPr sz="1600">
              <a:solidFill>
                <a:schemeClr val="accent2"/>
              </a:solidFill>
              <a:latin typeface="Questrial"/>
              <a:ea typeface="Questrial"/>
              <a:cs typeface="Questrial"/>
              <a:sym typeface="Questrial"/>
            </a:endParaRPr>
          </a:p>
        </p:txBody>
      </p:sp>
      <p:sp>
        <p:nvSpPr>
          <p:cNvPr id="1110" name="Google Shape;1110;p40"/>
          <p:cNvSpPr/>
          <p:nvPr/>
        </p:nvSpPr>
        <p:spPr>
          <a:xfrm flipH="1">
            <a:off x="1870300" y="3694150"/>
            <a:ext cx="539400" cy="48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0"/>
          <p:cNvSpPr/>
          <p:nvPr/>
        </p:nvSpPr>
        <p:spPr>
          <a:xfrm>
            <a:off x="1999022" y="3843298"/>
            <a:ext cx="281975" cy="18652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2" name="Google Shape;1112;p40"/>
          <p:cNvSpPr txBox="1"/>
          <p:nvPr/>
        </p:nvSpPr>
        <p:spPr>
          <a:xfrm>
            <a:off x="6105712" y="1262243"/>
            <a:ext cx="2473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Questrial"/>
                <a:ea typeface="Questrial"/>
                <a:cs typeface="Questrial"/>
                <a:sym typeface="Questrial"/>
              </a:rPr>
              <a:t>Connection between cells</a:t>
            </a:r>
            <a:endParaRPr sz="1600">
              <a:solidFill>
                <a:schemeClr val="accent2"/>
              </a:solidFill>
              <a:latin typeface="Questrial"/>
              <a:ea typeface="Questrial"/>
              <a:cs typeface="Questrial"/>
              <a:sym typeface="Questrial"/>
            </a:endParaRPr>
          </a:p>
        </p:txBody>
      </p:sp>
      <p:sp>
        <p:nvSpPr>
          <p:cNvPr id="1113" name="Google Shape;1113;p40"/>
          <p:cNvSpPr/>
          <p:nvPr/>
        </p:nvSpPr>
        <p:spPr>
          <a:xfrm flipH="1">
            <a:off x="5544600" y="1262250"/>
            <a:ext cx="539400" cy="48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0"/>
          <p:cNvSpPr/>
          <p:nvPr/>
        </p:nvSpPr>
        <p:spPr>
          <a:xfrm>
            <a:off x="5673322" y="1411398"/>
            <a:ext cx="281975" cy="18652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5" name="Google Shape;1115;p40"/>
          <p:cNvSpPr txBox="1"/>
          <p:nvPr/>
        </p:nvSpPr>
        <p:spPr>
          <a:xfrm>
            <a:off x="6105712" y="1925443"/>
            <a:ext cx="2473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Questrial"/>
                <a:ea typeface="Questrial"/>
                <a:cs typeface="Questrial"/>
                <a:sym typeface="Questrial"/>
              </a:rPr>
              <a:t>Dynamic nature</a:t>
            </a:r>
            <a:endParaRPr sz="1600">
              <a:solidFill>
                <a:schemeClr val="accent2"/>
              </a:solidFill>
              <a:latin typeface="Questrial"/>
              <a:ea typeface="Questrial"/>
              <a:cs typeface="Questrial"/>
              <a:sym typeface="Questrial"/>
            </a:endParaRPr>
          </a:p>
        </p:txBody>
      </p:sp>
      <p:sp>
        <p:nvSpPr>
          <p:cNvPr id="1116" name="Google Shape;1116;p40"/>
          <p:cNvSpPr/>
          <p:nvPr/>
        </p:nvSpPr>
        <p:spPr>
          <a:xfrm flipH="1">
            <a:off x="5544600" y="1925450"/>
            <a:ext cx="539400" cy="48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0"/>
          <p:cNvSpPr/>
          <p:nvPr/>
        </p:nvSpPr>
        <p:spPr>
          <a:xfrm>
            <a:off x="5673322" y="2074598"/>
            <a:ext cx="281975" cy="186525"/>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41"/>
          <p:cNvSpPr txBox="1"/>
          <p:nvPr>
            <p:ph type="title"/>
          </p:nvPr>
        </p:nvSpPr>
        <p:spPr>
          <a:xfrm>
            <a:off x="1080000" y="4478850"/>
            <a:ext cx="69840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Image processing</a:t>
            </a:r>
            <a:endParaRPr sz="2400"/>
          </a:p>
        </p:txBody>
      </p:sp>
      <p:pic>
        <p:nvPicPr>
          <p:cNvPr id="1123" name="Google Shape;1123;p41"/>
          <p:cNvPicPr preferRelativeResize="0"/>
          <p:nvPr/>
        </p:nvPicPr>
        <p:blipFill>
          <a:blip r:embed="rId3">
            <a:alphaModFix/>
          </a:blip>
          <a:stretch>
            <a:fillRect/>
          </a:stretch>
        </p:blipFill>
        <p:spPr>
          <a:xfrm>
            <a:off x="2278400" y="574825"/>
            <a:ext cx="2079499" cy="1543990"/>
          </a:xfrm>
          <a:prstGeom prst="rect">
            <a:avLst/>
          </a:prstGeom>
          <a:noFill/>
          <a:ln>
            <a:noFill/>
          </a:ln>
        </p:spPr>
      </p:pic>
      <p:pic>
        <p:nvPicPr>
          <p:cNvPr id="1124" name="Google Shape;1124;p41"/>
          <p:cNvPicPr preferRelativeResize="0"/>
          <p:nvPr/>
        </p:nvPicPr>
        <p:blipFill>
          <a:blip r:embed="rId4">
            <a:alphaModFix/>
          </a:blip>
          <a:stretch>
            <a:fillRect/>
          </a:stretch>
        </p:blipFill>
        <p:spPr>
          <a:xfrm>
            <a:off x="128450" y="575175"/>
            <a:ext cx="2079499" cy="1543300"/>
          </a:xfrm>
          <a:prstGeom prst="rect">
            <a:avLst/>
          </a:prstGeom>
          <a:noFill/>
          <a:ln>
            <a:noFill/>
          </a:ln>
        </p:spPr>
      </p:pic>
      <p:pic>
        <p:nvPicPr>
          <p:cNvPr id="1125" name="Google Shape;1125;p41"/>
          <p:cNvPicPr preferRelativeResize="0"/>
          <p:nvPr/>
        </p:nvPicPr>
        <p:blipFill>
          <a:blip r:embed="rId5">
            <a:alphaModFix/>
          </a:blip>
          <a:stretch>
            <a:fillRect/>
          </a:stretch>
        </p:blipFill>
        <p:spPr>
          <a:xfrm>
            <a:off x="2278400" y="2698851"/>
            <a:ext cx="2079499" cy="1535132"/>
          </a:xfrm>
          <a:prstGeom prst="rect">
            <a:avLst/>
          </a:prstGeom>
          <a:noFill/>
          <a:ln>
            <a:noFill/>
          </a:ln>
        </p:spPr>
      </p:pic>
      <p:pic>
        <p:nvPicPr>
          <p:cNvPr id="1126" name="Google Shape;1126;p41"/>
          <p:cNvPicPr preferRelativeResize="0"/>
          <p:nvPr/>
        </p:nvPicPr>
        <p:blipFill rotWithShape="1">
          <a:blip r:embed="rId6">
            <a:alphaModFix/>
          </a:blip>
          <a:srcRect b="17159" l="41765" r="19253" t="31418"/>
          <a:stretch/>
        </p:blipFill>
        <p:spPr>
          <a:xfrm>
            <a:off x="128450" y="2694425"/>
            <a:ext cx="2079499" cy="1544000"/>
          </a:xfrm>
          <a:prstGeom prst="rect">
            <a:avLst/>
          </a:prstGeom>
          <a:noFill/>
          <a:ln>
            <a:noFill/>
          </a:ln>
        </p:spPr>
      </p:pic>
      <p:pic>
        <p:nvPicPr>
          <p:cNvPr id="1127" name="Google Shape;1127;p41"/>
          <p:cNvPicPr preferRelativeResize="0"/>
          <p:nvPr/>
        </p:nvPicPr>
        <p:blipFill>
          <a:blip r:embed="rId7">
            <a:alphaModFix/>
          </a:blip>
          <a:stretch>
            <a:fillRect/>
          </a:stretch>
        </p:blipFill>
        <p:spPr>
          <a:xfrm>
            <a:off x="6964125" y="575875"/>
            <a:ext cx="2079500" cy="1544000"/>
          </a:xfrm>
          <a:prstGeom prst="rect">
            <a:avLst/>
          </a:prstGeom>
          <a:noFill/>
          <a:ln>
            <a:noFill/>
          </a:ln>
        </p:spPr>
      </p:pic>
      <p:pic>
        <p:nvPicPr>
          <p:cNvPr id="1128" name="Google Shape;1128;p41"/>
          <p:cNvPicPr preferRelativeResize="0"/>
          <p:nvPr/>
        </p:nvPicPr>
        <p:blipFill rotWithShape="1">
          <a:blip r:embed="rId8">
            <a:alphaModFix/>
          </a:blip>
          <a:srcRect b="16001" l="41419" r="19335" t="32028"/>
          <a:stretch/>
        </p:blipFill>
        <p:spPr>
          <a:xfrm>
            <a:off x="4817025" y="603625"/>
            <a:ext cx="2079499" cy="1535126"/>
          </a:xfrm>
          <a:prstGeom prst="rect">
            <a:avLst/>
          </a:prstGeom>
          <a:noFill/>
          <a:ln>
            <a:noFill/>
          </a:ln>
        </p:spPr>
      </p:pic>
      <p:pic>
        <p:nvPicPr>
          <p:cNvPr id="1129" name="Google Shape;1129;p41"/>
          <p:cNvPicPr preferRelativeResize="0"/>
          <p:nvPr/>
        </p:nvPicPr>
        <p:blipFill>
          <a:blip r:embed="rId9">
            <a:alphaModFix/>
          </a:blip>
          <a:stretch>
            <a:fillRect/>
          </a:stretch>
        </p:blipFill>
        <p:spPr>
          <a:xfrm>
            <a:off x="6964125" y="2697483"/>
            <a:ext cx="2079499" cy="1537849"/>
          </a:xfrm>
          <a:prstGeom prst="rect">
            <a:avLst/>
          </a:prstGeom>
          <a:noFill/>
          <a:ln>
            <a:noFill/>
          </a:ln>
        </p:spPr>
      </p:pic>
      <p:pic>
        <p:nvPicPr>
          <p:cNvPr id="1130" name="Google Shape;1130;p41"/>
          <p:cNvPicPr preferRelativeResize="0"/>
          <p:nvPr/>
        </p:nvPicPr>
        <p:blipFill rotWithShape="1">
          <a:blip r:embed="rId10">
            <a:alphaModFix/>
          </a:blip>
          <a:srcRect b="16349" l="40895" r="19460" t="31280"/>
          <a:stretch/>
        </p:blipFill>
        <p:spPr>
          <a:xfrm>
            <a:off x="4817025" y="2703925"/>
            <a:ext cx="2079499" cy="1535126"/>
          </a:xfrm>
          <a:prstGeom prst="rect">
            <a:avLst/>
          </a:prstGeom>
          <a:noFill/>
          <a:ln>
            <a:noFill/>
          </a:ln>
        </p:spPr>
      </p:pic>
      <p:sp>
        <p:nvSpPr>
          <p:cNvPr id="1131" name="Google Shape;1131;p41"/>
          <p:cNvSpPr txBox="1"/>
          <p:nvPr/>
        </p:nvSpPr>
        <p:spPr>
          <a:xfrm>
            <a:off x="143243" y="164400"/>
            <a:ext cx="8857500" cy="4848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1200">
                <a:solidFill>
                  <a:schemeClr val="accent2"/>
                </a:solidFill>
                <a:latin typeface="Questrial"/>
                <a:ea typeface="Questrial"/>
                <a:cs typeface="Questrial"/>
                <a:sym typeface="Questrial"/>
              </a:rPr>
              <a:t>Before 				After 						Before 				After</a:t>
            </a:r>
            <a:endParaRPr sz="1200">
              <a:solidFill>
                <a:schemeClr val="accent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42"/>
          <p:cNvSpPr txBox="1"/>
          <p:nvPr>
            <p:ph type="title"/>
          </p:nvPr>
        </p:nvSpPr>
        <p:spPr>
          <a:xfrm>
            <a:off x="713225" y="3966775"/>
            <a:ext cx="7717500" cy="6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Our Model</a:t>
            </a:r>
            <a:endParaRPr/>
          </a:p>
        </p:txBody>
      </p:sp>
      <p:pic>
        <p:nvPicPr>
          <p:cNvPr id="1137" name="Google Shape;1137;p42"/>
          <p:cNvPicPr preferRelativeResize="0"/>
          <p:nvPr/>
        </p:nvPicPr>
        <p:blipFill>
          <a:blip r:embed="rId3">
            <a:alphaModFix/>
          </a:blip>
          <a:stretch>
            <a:fillRect/>
          </a:stretch>
        </p:blipFill>
        <p:spPr>
          <a:xfrm>
            <a:off x="1606450" y="474425"/>
            <a:ext cx="5931100" cy="320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41" name="Shape 1141"/>
        <p:cNvGrpSpPr/>
        <p:nvPr/>
      </p:nvGrpSpPr>
      <p:grpSpPr>
        <a:xfrm>
          <a:off x="0" y="0"/>
          <a:ext cx="0" cy="0"/>
          <a:chOff x="0" y="0"/>
          <a:chExt cx="0" cy="0"/>
        </a:xfrm>
      </p:grpSpPr>
      <p:sp>
        <p:nvSpPr>
          <p:cNvPr id="1142" name="Google Shape;1142;p43"/>
          <p:cNvSpPr txBox="1"/>
          <p:nvPr>
            <p:ph type="title"/>
          </p:nvPr>
        </p:nvSpPr>
        <p:spPr>
          <a:xfrm>
            <a:off x="1984450" y="202725"/>
            <a:ext cx="6672600" cy="69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About Our Model </a:t>
            </a:r>
            <a:endParaRPr sz="3500"/>
          </a:p>
        </p:txBody>
      </p:sp>
      <p:sp>
        <p:nvSpPr>
          <p:cNvPr id="1143" name="Google Shape;1143;p43"/>
          <p:cNvSpPr txBox="1"/>
          <p:nvPr>
            <p:ph idx="1" type="subTitle"/>
          </p:nvPr>
        </p:nvSpPr>
        <p:spPr>
          <a:xfrm>
            <a:off x="1984450" y="897225"/>
            <a:ext cx="6402600" cy="4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Dataset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sp>
        <p:nvSpPr>
          <p:cNvPr id="1144" name="Google Shape;1144;p43"/>
          <p:cNvSpPr/>
          <p:nvPr/>
        </p:nvSpPr>
        <p:spPr>
          <a:xfrm>
            <a:off x="2198325" y="1742700"/>
            <a:ext cx="1456200" cy="69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estrial"/>
              <a:ea typeface="Questrial"/>
              <a:cs typeface="Questrial"/>
              <a:sym typeface="Questrial"/>
            </a:endParaRPr>
          </a:p>
        </p:txBody>
      </p:sp>
      <p:sp>
        <p:nvSpPr>
          <p:cNvPr id="1145" name="Google Shape;1145;p43"/>
          <p:cNvSpPr/>
          <p:nvPr/>
        </p:nvSpPr>
        <p:spPr>
          <a:xfrm>
            <a:off x="5732750" y="1742700"/>
            <a:ext cx="1456200" cy="69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estrial"/>
              <a:ea typeface="Questrial"/>
              <a:cs typeface="Questrial"/>
              <a:sym typeface="Questrial"/>
            </a:endParaRPr>
          </a:p>
        </p:txBody>
      </p:sp>
      <p:sp>
        <p:nvSpPr>
          <p:cNvPr id="1146" name="Google Shape;1146;p43"/>
          <p:cNvSpPr/>
          <p:nvPr/>
        </p:nvSpPr>
        <p:spPr>
          <a:xfrm>
            <a:off x="3935800" y="1742700"/>
            <a:ext cx="1456200" cy="69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estrial"/>
              <a:ea typeface="Questrial"/>
              <a:cs typeface="Questrial"/>
              <a:sym typeface="Questrial"/>
            </a:endParaRPr>
          </a:p>
        </p:txBody>
      </p:sp>
      <p:sp>
        <p:nvSpPr>
          <p:cNvPr id="1147" name="Google Shape;1147;p43"/>
          <p:cNvSpPr txBox="1"/>
          <p:nvPr/>
        </p:nvSpPr>
        <p:spPr>
          <a:xfrm>
            <a:off x="2221800" y="1754425"/>
            <a:ext cx="1373400" cy="6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Questrial"/>
                <a:ea typeface="Questrial"/>
                <a:cs typeface="Questrial"/>
                <a:sym typeface="Questrial"/>
              </a:rPr>
              <a:t>   </a:t>
            </a:r>
            <a:r>
              <a:rPr b="1" lang="en" sz="1800">
                <a:solidFill>
                  <a:schemeClr val="accent2"/>
                </a:solidFill>
                <a:latin typeface="Questrial"/>
                <a:ea typeface="Questrial"/>
                <a:cs typeface="Questrial"/>
                <a:sym typeface="Questrial"/>
              </a:rPr>
              <a:t>Train set</a:t>
            </a:r>
            <a:endParaRPr b="1" sz="1800">
              <a:solidFill>
                <a:schemeClr val="accent2"/>
              </a:solidFill>
              <a:latin typeface="Questrial"/>
              <a:ea typeface="Questrial"/>
              <a:cs typeface="Questrial"/>
              <a:sym typeface="Questrial"/>
            </a:endParaRPr>
          </a:p>
          <a:p>
            <a:pPr indent="0" lvl="0" marL="0" rtl="0" algn="l">
              <a:spcBef>
                <a:spcPts val="0"/>
              </a:spcBef>
              <a:spcAft>
                <a:spcPts val="0"/>
              </a:spcAft>
              <a:buNone/>
            </a:pPr>
            <a:r>
              <a:rPr b="1" lang="en" sz="1800">
                <a:solidFill>
                  <a:schemeClr val="accent2"/>
                </a:solidFill>
                <a:latin typeface="Questrial"/>
                <a:ea typeface="Questrial"/>
                <a:cs typeface="Questrial"/>
                <a:sym typeface="Questrial"/>
              </a:rPr>
              <a:t>198 Images</a:t>
            </a:r>
            <a:endParaRPr b="1" sz="1800">
              <a:solidFill>
                <a:schemeClr val="accent2"/>
              </a:solidFill>
              <a:latin typeface="Questrial"/>
              <a:ea typeface="Questrial"/>
              <a:cs typeface="Questrial"/>
              <a:sym typeface="Questrial"/>
            </a:endParaRPr>
          </a:p>
        </p:txBody>
      </p:sp>
      <p:sp>
        <p:nvSpPr>
          <p:cNvPr id="1148" name="Google Shape;1148;p43"/>
          <p:cNvSpPr txBox="1"/>
          <p:nvPr/>
        </p:nvSpPr>
        <p:spPr>
          <a:xfrm>
            <a:off x="3948050" y="1777925"/>
            <a:ext cx="1443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Questrial"/>
                <a:ea typeface="Questrial"/>
                <a:cs typeface="Questrial"/>
                <a:sym typeface="Questrial"/>
              </a:rPr>
              <a:t>Validate set</a:t>
            </a:r>
            <a:endParaRPr b="1" sz="1800">
              <a:solidFill>
                <a:schemeClr val="accent2"/>
              </a:solidFill>
              <a:latin typeface="Questrial"/>
              <a:ea typeface="Questrial"/>
              <a:cs typeface="Questrial"/>
              <a:sym typeface="Questrial"/>
            </a:endParaRPr>
          </a:p>
          <a:p>
            <a:pPr indent="0" lvl="0" marL="0" rtl="0" algn="l">
              <a:spcBef>
                <a:spcPts val="0"/>
              </a:spcBef>
              <a:spcAft>
                <a:spcPts val="0"/>
              </a:spcAft>
              <a:buNone/>
            </a:pPr>
            <a:r>
              <a:rPr b="1" lang="en" sz="1800">
                <a:solidFill>
                  <a:schemeClr val="accent2"/>
                </a:solidFill>
                <a:latin typeface="Questrial"/>
                <a:ea typeface="Questrial"/>
                <a:cs typeface="Questrial"/>
                <a:sym typeface="Questrial"/>
              </a:rPr>
              <a:t>98 Images</a:t>
            </a:r>
            <a:endParaRPr b="1" sz="1800">
              <a:solidFill>
                <a:schemeClr val="accent2"/>
              </a:solidFill>
              <a:latin typeface="Questrial"/>
              <a:ea typeface="Questrial"/>
              <a:cs typeface="Questrial"/>
              <a:sym typeface="Questrial"/>
            </a:endParaRPr>
          </a:p>
        </p:txBody>
      </p:sp>
      <p:sp>
        <p:nvSpPr>
          <p:cNvPr id="1149" name="Google Shape;1149;p43"/>
          <p:cNvSpPr txBox="1"/>
          <p:nvPr/>
        </p:nvSpPr>
        <p:spPr>
          <a:xfrm>
            <a:off x="5744750" y="1754425"/>
            <a:ext cx="1456200" cy="6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Questrial"/>
                <a:ea typeface="Questrial"/>
                <a:cs typeface="Questrial"/>
                <a:sym typeface="Questrial"/>
              </a:rPr>
              <a:t>    Test set</a:t>
            </a:r>
            <a:endParaRPr b="1" sz="1800">
              <a:solidFill>
                <a:schemeClr val="accent2"/>
              </a:solidFill>
              <a:latin typeface="Questrial"/>
              <a:ea typeface="Questrial"/>
              <a:cs typeface="Questrial"/>
              <a:sym typeface="Questrial"/>
            </a:endParaRPr>
          </a:p>
          <a:p>
            <a:pPr indent="0" lvl="0" marL="0" rtl="0" algn="l">
              <a:spcBef>
                <a:spcPts val="0"/>
              </a:spcBef>
              <a:spcAft>
                <a:spcPts val="0"/>
              </a:spcAft>
              <a:buNone/>
            </a:pPr>
            <a:r>
              <a:rPr b="1" lang="en" sz="1800">
                <a:solidFill>
                  <a:schemeClr val="accent2"/>
                </a:solidFill>
                <a:latin typeface="Questrial"/>
                <a:ea typeface="Questrial"/>
                <a:cs typeface="Questrial"/>
                <a:sym typeface="Questrial"/>
              </a:rPr>
              <a:t>  22 Images</a:t>
            </a:r>
            <a:endParaRPr b="1" sz="1800">
              <a:solidFill>
                <a:schemeClr val="accent2"/>
              </a:solidFill>
              <a:latin typeface="Questrial"/>
              <a:ea typeface="Questrial"/>
              <a:cs typeface="Questrial"/>
              <a:sym typeface="Questrial"/>
            </a:endParaRPr>
          </a:p>
        </p:txBody>
      </p:sp>
      <p:sp>
        <p:nvSpPr>
          <p:cNvPr id="1150" name="Google Shape;1150;p43"/>
          <p:cNvSpPr txBox="1"/>
          <p:nvPr>
            <p:ph idx="1" type="subTitle"/>
          </p:nvPr>
        </p:nvSpPr>
        <p:spPr>
          <a:xfrm>
            <a:off x="1984450" y="1056600"/>
            <a:ext cx="6402600" cy="4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sp>
        <p:nvSpPr>
          <p:cNvPr id="1151" name="Google Shape;1151;p43"/>
          <p:cNvSpPr/>
          <p:nvPr/>
        </p:nvSpPr>
        <p:spPr>
          <a:xfrm>
            <a:off x="2221800" y="3513200"/>
            <a:ext cx="1456200" cy="69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estrial"/>
              <a:ea typeface="Questrial"/>
              <a:cs typeface="Questrial"/>
              <a:sym typeface="Questrial"/>
            </a:endParaRPr>
          </a:p>
        </p:txBody>
      </p:sp>
      <p:sp>
        <p:nvSpPr>
          <p:cNvPr id="1152" name="Google Shape;1152;p43"/>
          <p:cNvSpPr/>
          <p:nvPr/>
        </p:nvSpPr>
        <p:spPr>
          <a:xfrm>
            <a:off x="6000500" y="3513200"/>
            <a:ext cx="1456200" cy="69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estrial"/>
              <a:ea typeface="Questrial"/>
              <a:cs typeface="Questrial"/>
              <a:sym typeface="Questrial"/>
            </a:endParaRPr>
          </a:p>
        </p:txBody>
      </p:sp>
      <p:sp>
        <p:nvSpPr>
          <p:cNvPr id="1153" name="Google Shape;1153;p43"/>
          <p:cNvSpPr/>
          <p:nvPr/>
        </p:nvSpPr>
        <p:spPr>
          <a:xfrm>
            <a:off x="4111150" y="3513200"/>
            <a:ext cx="1456200" cy="69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estrial"/>
              <a:ea typeface="Questrial"/>
              <a:cs typeface="Questrial"/>
              <a:sym typeface="Questrial"/>
            </a:endParaRPr>
          </a:p>
        </p:txBody>
      </p:sp>
      <p:sp>
        <p:nvSpPr>
          <p:cNvPr id="1154" name="Google Shape;1154;p43"/>
          <p:cNvSpPr txBox="1"/>
          <p:nvPr/>
        </p:nvSpPr>
        <p:spPr>
          <a:xfrm>
            <a:off x="2221800" y="3513200"/>
            <a:ext cx="1373400" cy="6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Questrial"/>
                <a:ea typeface="Questrial"/>
                <a:cs typeface="Questrial"/>
                <a:sym typeface="Questrial"/>
              </a:rPr>
              <a:t>     mAP</a:t>
            </a:r>
            <a:endParaRPr b="1" sz="1800">
              <a:solidFill>
                <a:schemeClr val="accent2"/>
              </a:solidFill>
              <a:latin typeface="Questrial"/>
              <a:ea typeface="Questrial"/>
              <a:cs typeface="Questrial"/>
              <a:sym typeface="Questrial"/>
            </a:endParaRPr>
          </a:p>
          <a:p>
            <a:pPr indent="0" lvl="0" marL="0" rtl="0" algn="l">
              <a:spcBef>
                <a:spcPts val="0"/>
              </a:spcBef>
              <a:spcAft>
                <a:spcPts val="0"/>
              </a:spcAft>
              <a:buNone/>
            </a:pPr>
            <a:r>
              <a:rPr b="1" lang="en" sz="1800">
                <a:solidFill>
                  <a:schemeClr val="accent2"/>
                </a:solidFill>
                <a:latin typeface="Questrial"/>
                <a:ea typeface="Questrial"/>
                <a:cs typeface="Questrial"/>
                <a:sym typeface="Questrial"/>
              </a:rPr>
              <a:t>     ~ </a:t>
            </a:r>
            <a:r>
              <a:rPr b="1" lang="en" sz="1800">
                <a:solidFill>
                  <a:schemeClr val="accent2"/>
                </a:solidFill>
                <a:latin typeface="Questrial"/>
                <a:ea typeface="Questrial"/>
                <a:cs typeface="Questrial"/>
                <a:sym typeface="Questrial"/>
              </a:rPr>
              <a:t>1</a:t>
            </a:r>
            <a:r>
              <a:rPr b="1" lang="en" sz="1800">
                <a:solidFill>
                  <a:schemeClr val="accent2"/>
                </a:solidFill>
                <a:latin typeface="Questrial"/>
                <a:ea typeface="Questrial"/>
                <a:cs typeface="Questrial"/>
                <a:sym typeface="Questrial"/>
              </a:rPr>
              <a:t>4 %</a:t>
            </a:r>
            <a:endParaRPr b="1" sz="1800">
              <a:solidFill>
                <a:schemeClr val="accent2"/>
              </a:solidFill>
              <a:latin typeface="Questrial"/>
              <a:ea typeface="Questrial"/>
              <a:cs typeface="Questrial"/>
              <a:sym typeface="Questrial"/>
            </a:endParaRPr>
          </a:p>
        </p:txBody>
      </p:sp>
      <p:sp>
        <p:nvSpPr>
          <p:cNvPr id="1155" name="Google Shape;1155;p43"/>
          <p:cNvSpPr txBox="1"/>
          <p:nvPr/>
        </p:nvSpPr>
        <p:spPr>
          <a:xfrm>
            <a:off x="4192250" y="3513200"/>
            <a:ext cx="1443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Questrial"/>
                <a:ea typeface="Questrial"/>
                <a:cs typeface="Questrial"/>
                <a:sym typeface="Questrial"/>
              </a:rPr>
              <a:t>   Precision</a:t>
            </a:r>
            <a:endParaRPr b="1" sz="1800">
              <a:solidFill>
                <a:schemeClr val="accent2"/>
              </a:solidFill>
              <a:latin typeface="Questrial"/>
              <a:ea typeface="Questrial"/>
              <a:cs typeface="Questrial"/>
              <a:sym typeface="Questrial"/>
            </a:endParaRPr>
          </a:p>
          <a:p>
            <a:pPr indent="0" lvl="0" marL="0" rtl="0" algn="l">
              <a:spcBef>
                <a:spcPts val="0"/>
              </a:spcBef>
              <a:spcAft>
                <a:spcPts val="0"/>
              </a:spcAft>
              <a:buNone/>
            </a:pPr>
            <a:r>
              <a:rPr b="1" lang="en" sz="1800">
                <a:solidFill>
                  <a:schemeClr val="accent2"/>
                </a:solidFill>
                <a:latin typeface="Questrial"/>
                <a:ea typeface="Questrial"/>
                <a:cs typeface="Questrial"/>
                <a:sym typeface="Questrial"/>
              </a:rPr>
              <a:t>    ~ 40 % </a:t>
            </a:r>
            <a:endParaRPr b="1" sz="1800">
              <a:solidFill>
                <a:schemeClr val="accent2"/>
              </a:solidFill>
              <a:latin typeface="Questrial"/>
              <a:ea typeface="Questrial"/>
              <a:cs typeface="Questrial"/>
              <a:sym typeface="Questrial"/>
            </a:endParaRPr>
          </a:p>
        </p:txBody>
      </p:sp>
      <p:sp>
        <p:nvSpPr>
          <p:cNvPr id="1156" name="Google Shape;1156;p43"/>
          <p:cNvSpPr txBox="1"/>
          <p:nvPr/>
        </p:nvSpPr>
        <p:spPr>
          <a:xfrm>
            <a:off x="6000500" y="3465350"/>
            <a:ext cx="1456200" cy="6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Questrial"/>
                <a:ea typeface="Questrial"/>
                <a:cs typeface="Questrial"/>
                <a:sym typeface="Questrial"/>
              </a:rPr>
              <a:t>      Recall</a:t>
            </a:r>
            <a:endParaRPr b="1" sz="1800">
              <a:solidFill>
                <a:schemeClr val="accent2"/>
              </a:solidFill>
              <a:latin typeface="Questrial"/>
              <a:ea typeface="Questrial"/>
              <a:cs typeface="Questrial"/>
              <a:sym typeface="Questrial"/>
            </a:endParaRPr>
          </a:p>
          <a:p>
            <a:pPr indent="0" lvl="0" marL="0" rtl="0" algn="l">
              <a:spcBef>
                <a:spcPts val="0"/>
              </a:spcBef>
              <a:spcAft>
                <a:spcPts val="0"/>
              </a:spcAft>
              <a:buNone/>
            </a:pPr>
            <a:r>
              <a:rPr b="1" lang="en" sz="1800">
                <a:solidFill>
                  <a:schemeClr val="accent2"/>
                </a:solidFill>
                <a:latin typeface="Questrial"/>
                <a:ea typeface="Questrial"/>
                <a:cs typeface="Questrial"/>
                <a:sym typeface="Questrial"/>
              </a:rPr>
              <a:t>   ~ 18 %</a:t>
            </a:r>
            <a:endParaRPr b="1" sz="1800">
              <a:solidFill>
                <a:schemeClr val="accent2"/>
              </a:solidFill>
              <a:latin typeface="Questrial"/>
              <a:ea typeface="Questrial"/>
              <a:cs typeface="Questrial"/>
              <a:sym typeface="Questrial"/>
            </a:endParaRPr>
          </a:p>
        </p:txBody>
      </p:sp>
      <p:sp>
        <p:nvSpPr>
          <p:cNvPr id="1157" name="Google Shape;1157;p43"/>
          <p:cNvSpPr txBox="1"/>
          <p:nvPr/>
        </p:nvSpPr>
        <p:spPr>
          <a:xfrm>
            <a:off x="1984450" y="2937825"/>
            <a:ext cx="17100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Questrial"/>
                <a:ea typeface="Questrial"/>
                <a:cs typeface="Questrial"/>
                <a:sym typeface="Questrial"/>
              </a:rPr>
              <a:t>Result :</a:t>
            </a:r>
            <a:endParaRPr sz="2300">
              <a:solidFill>
                <a:schemeClr val="accent2"/>
              </a:solidFill>
              <a:latin typeface="Questrial"/>
              <a:ea typeface="Questrial"/>
              <a:cs typeface="Questrial"/>
              <a:sym typeface="Quest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44"/>
          <p:cNvSpPr txBox="1"/>
          <p:nvPr>
            <p:ph type="title"/>
          </p:nvPr>
        </p:nvSpPr>
        <p:spPr>
          <a:xfrm>
            <a:off x="1553775" y="245375"/>
            <a:ext cx="69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Resize                                                        Contrast</a:t>
            </a:r>
            <a:endParaRPr/>
          </a:p>
        </p:txBody>
      </p:sp>
      <p:pic>
        <p:nvPicPr>
          <p:cNvPr id="1163" name="Google Shape;1163;p44"/>
          <p:cNvPicPr preferRelativeResize="0"/>
          <p:nvPr/>
        </p:nvPicPr>
        <p:blipFill>
          <a:blip r:embed="rId3">
            <a:alphaModFix/>
          </a:blip>
          <a:stretch>
            <a:fillRect/>
          </a:stretch>
        </p:blipFill>
        <p:spPr>
          <a:xfrm>
            <a:off x="1403075" y="973525"/>
            <a:ext cx="2292550" cy="3773350"/>
          </a:xfrm>
          <a:prstGeom prst="rect">
            <a:avLst/>
          </a:prstGeom>
          <a:noFill/>
          <a:ln>
            <a:noFill/>
          </a:ln>
        </p:spPr>
      </p:pic>
      <p:sp>
        <p:nvSpPr>
          <p:cNvPr id="1164" name="Google Shape;1164;p44"/>
          <p:cNvSpPr txBox="1"/>
          <p:nvPr/>
        </p:nvSpPr>
        <p:spPr>
          <a:xfrm>
            <a:off x="3695625" y="973525"/>
            <a:ext cx="2435100" cy="15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Questrial"/>
                <a:ea typeface="Questrial"/>
                <a:cs typeface="Questrial"/>
                <a:sym typeface="Questrial"/>
              </a:rPr>
              <a:t>Downsize</a:t>
            </a:r>
            <a:r>
              <a:rPr lang="en" sz="1800">
                <a:solidFill>
                  <a:schemeClr val="accent2"/>
                </a:solidFill>
                <a:latin typeface="Questrial"/>
                <a:ea typeface="Questrial"/>
                <a:cs typeface="Questrial"/>
                <a:sym typeface="Questrial"/>
              </a:rPr>
              <a:t>  images for smaller file sizes and faster training.</a:t>
            </a:r>
            <a:endParaRPr sz="1800">
              <a:solidFill>
                <a:schemeClr val="accent2"/>
              </a:solidFill>
              <a:latin typeface="Questrial"/>
              <a:ea typeface="Questrial"/>
              <a:cs typeface="Questrial"/>
              <a:sym typeface="Questrial"/>
            </a:endParaRPr>
          </a:p>
          <a:p>
            <a:pPr indent="0" lvl="0" marL="0" rtl="0" algn="l">
              <a:spcBef>
                <a:spcPts val="0"/>
              </a:spcBef>
              <a:spcAft>
                <a:spcPts val="0"/>
              </a:spcAft>
              <a:buNone/>
            </a:pPr>
            <a:r>
              <a:t/>
            </a:r>
            <a:endParaRPr sz="1800">
              <a:solidFill>
                <a:schemeClr val="accent2"/>
              </a:solidFill>
              <a:latin typeface="Questrial"/>
              <a:ea typeface="Questrial"/>
              <a:cs typeface="Questrial"/>
              <a:sym typeface="Questrial"/>
            </a:endParaRPr>
          </a:p>
          <a:p>
            <a:pPr indent="0" lvl="0" marL="0" rtl="0" algn="l">
              <a:spcBef>
                <a:spcPts val="0"/>
              </a:spcBef>
              <a:spcAft>
                <a:spcPts val="0"/>
              </a:spcAft>
              <a:buNone/>
            </a:pPr>
            <a:r>
              <a:t/>
            </a:r>
            <a:endParaRPr sz="1800">
              <a:solidFill>
                <a:schemeClr val="accent2"/>
              </a:solidFill>
              <a:latin typeface="Questrial"/>
              <a:ea typeface="Questrial"/>
              <a:cs typeface="Questrial"/>
              <a:sym typeface="Questrial"/>
            </a:endParaRPr>
          </a:p>
          <a:p>
            <a:pPr indent="0" lvl="0" marL="0" rtl="0" algn="l">
              <a:spcBef>
                <a:spcPts val="0"/>
              </a:spcBef>
              <a:spcAft>
                <a:spcPts val="0"/>
              </a:spcAft>
              <a:buNone/>
            </a:pPr>
            <a:r>
              <a:t/>
            </a:r>
            <a:endParaRPr sz="1800">
              <a:solidFill>
                <a:schemeClr val="accent2"/>
              </a:solidFill>
              <a:latin typeface="Questrial"/>
              <a:ea typeface="Questrial"/>
              <a:cs typeface="Questrial"/>
              <a:sym typeface="Questrial"/>
            </a:endParaRPr>
          </a:p>
          <a:p>
            <a:pPr indent="0" lvl="0" marL="0" rtl="0" algn="l">
              <a:spcBef>
                <a:spcPts val="0"/>
              </a:spcBef>
              <a:spcAft>
                <a:spcPts val="0"/>
              </a:spcAft>
              <a:buNone/>
            </a:pPr>
            <a:r>
              <a:t/>
            </a:r>
            <a:endParaRPr sz="1800">
              <a:solidFill>
                <a:schemeClr val="accent2"/>
              </a:solidFill>
              <a:latin typeface="Questrial"/>
              <a:ea typeface="Questrial"/>
              <a:cs typeface="Questrial"/>
              <a:sym typeface="Questrial"/>
            </a:endParaRPr>
          </a:p>
          <a:p>
            <a:pPr indent="0" lvl="0" marL="0" rtl="0" algn="l">
              <a:spcBef>
                <a:spcPts val="0"/>
              </a:spcBef>
              <a:spcAft>
                <a:spcPts val="0"/>
              </a:spcAft>
              <a:buNone/>
            </a:pPr>
            <a:r>
              <a:rPr lang="en" sz="1800">
                <a:solidFill>
                  <a:schemeClr val="accent2"/>
                </a:solidFill>
                <a:latin typeface="Questrial"/>
                <a:ea typeface="Questrial"/>
                <a:cs typeface="Questrial"/>
                <a:sym typeface="Questrial"/>
              </a:rPr>
              <a:t>Boosting contrast based on the image's histogram to improve normalization and line detection in varying lighting conditions.</a:t>
            </a:r>
            <a:endParaRPr sz="1800">
              <a:solidFill>
                <a:schemeClr val="accent2"/>
              </a:solidFill>
              <a:latin typeface="Questrial"/>
              <a:ea typeface="Questrial"/>
              <a:cs typeface="Questrial"/>
              <a:sym typeface="Questrial"/>
            </a:endParaRPr>
          </a:p>
        </p:txBody>
      </p:sp>
      <p:pic>
        <p:nvPicPr>
          <p:cNvPr id="1165" name="Google Shape;1165;p44"/>
          <p:cNvPicPr preferRelativeResize="0"/>
          <p:nvPr/>
        </p:nvPicPr>
        <p:blipFill>
          <a:blip r:embed="rId4">
            <a:alphaModFix/>
          </a:blip>
          <a:stretch>
            <a:fillRect/>
          </a:stretch>
        </p:blipFill>
        <p:spPr>
          <a:xfrm>
            <a:off x="6166250" y="1102375"/>
            <a:ext cx="2435175" cy="35156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9" name="Shape 1169"/>
        <p:cNvGrpSpPr/>
        <p:nvPr/>
      </p:nvGrpSpPr>
      <p:grpSpPr>
        <a:xfrm>
          <a:off x="0" y="0"/>
          <a:ext cx="0" cy="0"/>
          <a:chOff x="0" y="0"/>
          <a:chExt cx="0" cy="0"/>
        </a:xfrm>
      </p:grpSpPr>
      <p:sp>
        <p:nvSpPr>
          <p:cNvPr id="1170" name="Google Shape;1170;p45"/>
          <p:cNvSpPr txBox="1"/>
          <p:nvPr>
            <p:ph type="title"/>
          </p:nvPr>
        </p:nvSpPr>
        <p:spPr>
          <a:xfrm>
            <a:off x="1574500" y="445025"/>
            <a:ext cx="684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Tile</a:t>
            </a:r>
            <a:endParaRPr/>
          </a:p>
        </p:txBody>
      </p:sp>
      <p:pic>
        <p:nvPicPr>
          <p:cNvPr id="1171" name="Google Shape;1171;p45"/>
          <p:cNvPicPr preferRelativeResize="0"/>
          <p:nvPr/>
        </p:nvPicPr>
        <p:blipFill>
          <a:blip r:embed="rId3">
            <a:alphaModFix/>
          </a:blip>
          <a:stretch>
            <a:fillRect/>
          </a:stretch>
        </p:blipFill>
        <p:spPr>
          <a:xfrm>
            <a:off x="1574500" y="1170125"/>
            <a:ext cx="2674038" cy="3820975"/>
          </a:xfrm>
          <a:prstGeom prst="rect">
            <a:avLst/>
          </a:prstGeom>
          <a:noFill/>
          <a:ln>
            <a:noFill/>
          </a:ln>
        </p:spPr>
      </p:pic>
      <p:sp>
        <p:nvSpPr>
          <p:cNvPr id="1172" name="Google Shape;1172;p45"/>
          <p:cNvSpPr txBox="1"/>
          <p:nvPr/>
        </p:nvSpPr>
        <p:spPr>
          <a:xfrm>
            <a:off x="4374625" y="1276125"/>
            <a:ext cx="2031300" cy="18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Questrial"/>
                <a:ea typeface="Questrial"/>
                <a:cs typeface="Questrial"/>
                <a:sym typeface="Questrial"/>
              </a:rPr>
              <a:t>Splitting</a:t>
            </a:r>
            <a:r>
              <a:rPr lang="en" sz="1800">
                <a:solidFill>
                  <a:schemeClr val="accent2"/>
                </a:solidFill>
                <a:latin typeface="Questrial"/>
                <a:ea typeface="Questrial"/>
                <a:cs typeface="Questrial"/>
                <a:sym typeface="Questrial"/>
              </a:rPr>
              <a:t>  images into tiles to improve </a:t>
            </a:r>
            <a:r>
              <a:rPr lang="en" sz="1800">
                <a:solidFill>
                  <a:schemeClr val="accent2"/>
                </a:solidFill>
                <a:latin typeface="Questrial"/>
                <a:ea typeface="Questrial"/>
                <a:cs typeface="Questrial"/>
                <a:sym typeface="Questrial"/>
              </a:rPr>
              <a:t>the</a:t>
            </a:r>
            <a:r>
              <a:rPr lang="en" sz="1800">
                <a:solidFill>
                  <a:schemeClr val="accent2"/>
                </a:solidFill>
                <a:latin typeface="Questrial"/>
                <a:ea typeface="Questrial"/>
                <a:cs typeface="Questrial"/>
                <a:sym typeface="Questrial"/>
              </a:rPr>
              <a:t> accuracy on small objects.</a:t>
            </a:r>
            <a:endParaRPr sz="1800">
              <a:solidFill>
                <a:schemeClr val="accent2"/>
              </a:solidFill>
              <a:latin typeface="Questrial"/>
              <a:ea typeface="Questrial"/>
              <a:cs typeface="Questrial"/>
              <a:sym typeface="Questrial"/>
            </a:endParaRPr>
          </a:p>
          <a:p>
            <a:pPr indent="0" lvl="0" marL="0" rtl="0" algn="l">
              <a:spcBef>
                <a:spcPts val="0"/>
              </a:spcBef>
              <a:spcAft>
                <a:spcPts val="0"/>
              </a:spcAft>
              <a:buNone/>
            </a:pPr>
            <a:r>
              <a:t/>
            </a:r>
            <a:endParaRPr sz="1800">
              <a:solidFill>
                <a:schemeClr val="accent2"/>
              </a:solidFill>
              <a:latin typeface="Questrial"/>
              <a:ea typeface="Questrial"/>
              <a:cs typeface="Questrial"/>
              <a:sym typeface="Questrial"/>
            </a:endParaRPr>
          </a:p>
          <a:p>
            <a:pPr indent="0" lvl="0" marL="0" rtl="0" algn="l">
              <a:spcBef>
                <a:spcPts val="0"/>
              </a:spcBef>
              <a:spcAft>
                <a:spcPts val="0"/>
              </a:spcAft>
              <a:buNone/>
            </a:pPr>
            <a:r>
              <a:rPr lang="en" sz="1800">
                <a:solidFill>
                  <a:schemeClr val="accent2"/>
                </a:solidFill>
                <a:latin typeface="Questrial"/>
                <a:ea typeface="Questrial"/>
                <a:cs typeface="Questrial"/>
                <a:sym typeface="Questrial"/>
              </a:rPr>
              <a:t>2 x 2</a:t>
            </a:r>
            <a:endParaRPr sz="1800">
              <a:solidFill>
                <a:schemeClr val="accent2"/>
              </a:solidFill>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6" name="Shape 1176"/>
        <p:cNvGrpSpPr/>
        <p:nvPr/>
      </p:nvGrpSpPr>
      <p:grpSpPr>
        <a:xfrm>
          <a:off x="0" y="0"/>
          <a:ext cx="0" cy="0"/>
          <a:chOff x="0" y="0"/>
          <a:chExt cx="0" cy="0"/>
        </a:xfrm>
      </p:grpSpPr>
      <p:pic>
        <p:nvPicPr>
          <p:cNvPr id="1177" name="Google Shape;1177;p46"/>
          <p:cNvPicPr preferRelativeResize="0"/>
          <p:nvPr/>
        </p:nvPicPr>
        <p:blipFill>
          <a:blip r:embed="rId3">
            <a:alphaModFix/>
          </a:blip>
          <a:stretch>
            <a:fillRect/>
          </a:stretch>
        </p:blipFill>
        <p:spPr>
          <a:xfrm>
            <a:off x="186825" y="106475"/>
            <a:ext cx="6439472" cy="4838700"/>
          </a:xfrm>
          <a:prstGeom prst="rect">
            <a:avLst/>
          </a:prstGeom>
          <a:noFill/>
          <a:ln>
            <a:noFill/>
          </a:ln>
        </p:spPr>
      </p:pic>
      <p:pic>
        <p:nvPicPr>
          <p:cNvPr id="1178" name="Google Shape;1178;p46"/>
          <p:cNvPicPr preferRelativeResize="0"/>
          <p:nvPr/>
        </p:nvPicPr>
        <p:blipFill>
          <a:blip r:embed="rId4">
            <a:alphaModFix/>
          </a:blip>
          <a:stretch>
            <a:fillRect/>
          </a:stretch>
        </p:blipFill>
        <p:spPr>
          <a:xfrm>
            <a:off x="6572122" y="1483600"/>
            <a:ext cx="2212902" cy="19114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47"/>
          <p:cNvSpPr txBox="1"/>
          <p:nvPr>
            <p:ph type="title"/>
          </p:nvPr>
        </p:nvSpPr>
        <p:spPr>
          <a:xfrm>
            <a:off x="1907100" y="4701850"/>
            <a:ext cx="5329800" cy="3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An example of TNT Prediction in an image</a:t>
            </a:r>
            <a:endParaRPr sz="1700"/>
          </a:p>
        </p:txBody>
      </p:sp>
      <p:pic>
        <p:nvPicPr>
          <p:cNvPr id="1184" name="Google Shape;1184;p47"/>
          <p:cNvPicPr preferRelativeResize="0"/>
          <p:nvPr/>
        </p:nvPicPr>
        <p:blipFill rotWithShape="1">
          <a:blip r:embed="rId3">
            <a:alphaModFix/>
          </a:blip>
          <a:srcRect b="3811" l="3161" r="2747" t="3234"/>
          <a:stretch/>
        </p:blipFill>
        <p:spPr>
          <a:xfrm>
            <a:off x="155000" y="145588"/>
            <a:ext cx="6059475" cy="4497625"/>
          </a:xfrm>
          <a:prstGeom prst="rect">
            <a:avLst/>
          </a:prstGeom>
          <a:noFill/>
          <a:ln>
            <a:noFill/>
          </a:ln>
        </p:spPr>
      </p:pic>
      <p:sp>
        <p:nvSpPr>
          <p:cNvPr id="1185" name="Google Shape;1185;p47"/>
          <p:cNvSpPr txBox="1"/>
          <p:nvPr/>
        </p:nvSpPr>
        <p:spPr>
          <a:xfrm>
            <a:off x="6519800" y="944150"/>
            <a:ext cx="2313300" cy="3029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2"/>
              </a:solidFill>
              <a:latin typeface="Questrial"/>
              <a:ea typeface="Questrial"/>
              <a:cs typeface="Questrial"/>
              <a:sym typeface="Questrial"/>
            </a:endParaRPr>
          </a:p>
        </p:txBody>
      </p:sp>
      <p:pic>
        <p:nvPicPr>
          <p:cNvPr id="1186" name="Google Shape;1186;p47"/>
          <p:cNvPicPr preferRelativeResize="0"/>
          <p:nvPr/>
        </p:nvPicPr>
        <p:blipFill>
          <a:blip r:embed="rId4">
            <a:alphaModFix/>
          </a:blip>
          <a:stretch>
            <a:fillRect/>
          </a:stretch>
        </p:blipFill>
        <p:spPr>
          <a:xfrm>
            <a:off x="6572122" y="1483600"/>
            <a:ext cx="2212902" cy="19114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90" name="Shape 1190"/>
        <p:cNvGrpSpPr/>
        <p:nvPr/>
      </p:nvGrpSpPr>
      <p:grpSpPr>
        <a:xfrm>
          <a:off x="0" y="0"/>
          <a:ext cx="0" cy="0"/>
          <a:chOff x="0" y="0"/>
          <a:chExt cx="0" cy="0"/>
        </a:xfrm>
      </p:grpSpPr>
      <p:pic>
        <p:nvPicPr>
          <p:cNvPr id="1191" name="Google Shape;1191;p48" title="Chart">
            <a:hlinkClick r:id="rId3"/>
          </p:cNvPr>
          <p:cNvPicPr preferRelativeResize="0"/>
          <p:nvPr/>
        </p:nvPicPr>
        <p:blipFill>
          <a:blip r:embed="rId4">
            <a:alphaModFix/>
          </a:blip>
          <a:stretch>
            <a:fillRect/>
          </a:stretch>
        </p:blipFill>
        <p:spPr>
          <a:xfrm>
            <a:off x="699906" y="1737200"/>
            <a:ext cx="3885474" cy="2402513"/>
          </a:xfrm>
          <a:prstGeom prst="rect">
            <a:avLst/>
          </a:prstGeom>
          <a:noFill/>
          <a:ln>
            <a:noFill/>
          </a:ln>
        </p:spPr>
      </p:pic>
      <p:sp>
        <p:nvSpPr>
          <p:cNvPr id="1192" name="Google Shape;1192;p48"/>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analysis</a:t>
            </a:r>
            <a:endParaRPr/>
          </a:p>
        </p:txBody>
      </p:sp>
      <p:sp>
        <p:nvSpPr>
          <p:cNvPr id="1193" name="Google Shape;1193;p48"/>
          <p:cNvSpPr txBox="1"/>
          <p:nvPr/>
        </p:nvSpPr>
        <p:spPr>
          <a:xfrm>
            <a:off x="715050" y="4385575"/>
            <a:ext cx="77139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accent2"/>
                </a:solidFill>
                <a:latin typeface="Questrial"/>
                <a:ea typeface="Questrial"/>
                <a:cs typeface="Questrial"/>
                <a:sym typeface="Questrial"/>
              </a:rPr>
              <a:t>To modify this graph, click on it, follow the link, change the data and paste the resulting graph here, replacing this one</a:t>
            </a:r>
            <a:endParaRPr sz="1100">
              <a:solidFill>
                <a:schemeClr val="accent2"/>
              </a:solidFill>
              <a:latin typeface="Questrial"/>
              <a:ea typeface="Questrial"/>
              <a:cs typeface="Questrial"/>
              <a:sym typeface="Questrial"/>
            </a:endParaRPr>
          </a:p>
        </p:txBody>
      </p:sp>
      <p:sp>
        <p:nvSpPr>
          <p:cNvPr id="1194" name="Google Shape;1194;p48"/>
          <p:cNvSpPr/>
          <p:nvPr/>
        </p:nvSpPr>
        <p:spPr>
          <a:xfrm>
            <a:off x="5053800" y="2746800"/>
            <a:ext cx="3282300" cy="1253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
          <p:cNvSpPr/>
          <p:nvPr/>
        </p:nvSpPr>
        <p:spPr>
          <a:xfrm flipH="1">
            <a:off x="6107900" y="1780845"/>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txBox="1"/>
          <p:nvPr/>
        </p:nvSpPr>
        <p:spPr>
          <a:xfrm>
            <a:off x="5416675" y="2920700"/>
            <a:ext cx="2556600" cy="9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Questrial"/>
              <a:ea typeface="Questrial"/>
              <a:cs typeface="Questrial"/>
              <a:sym typeface="Questrial"/>
            </a:endParaRPr>
          </a:p>
        </p:txBody>
      </p:sp>
      <p:sp>
        <p:nvSpPr>
          <p:cNvPr id="1197" name="Google Shape;1197;p48"/>
          <p:cNvSpPr txBox="1"/>
          <p:nvPr/>
        </p:nvSpPr>
        <p:spPr>
          <a:xfrm>
            <a:off x="1352850"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lt1"/>
                </a:solidFill>
                <a:latin typeface="Paytone One"/>
                <a:ea typeface="Paytone One"/>
                <a:cs typeface="Paytone One"/>
                <a:sym typeface="Paytone One"/>
              </a:rPr>
              <a:t>20%</a:t>
            </a:r>
            <a:endParaRPr sz="800">
              <a:solidFill>
                <a:schemeClr val="lt1"/>
              </a:solidFill>
              <a:latin typeface="Paytone One"/>
              <a:ea typeface="Paytone One"/>
              <a:cs typeface="Paytone One"/>
              <a:sym typeface="Paytone One"/>
            </a:endParaRPr>
          </a:p>
        </p:txBody>
      </p:sp>
      <p:sp>
        <p:nvSpPr>
          <p:cNvPr id="1198" name="Google Shape;1198;p48"/>
          <p:cNvSpPr txBox="1"/>
          <p:nvPr/>
        </p:nvSpPr>
        <p:spPr>
          <a:xfrm>
            <a:off x="1686075"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accent2"/>
                </a:solidFill>
                <a:latin typeface="Paytone One"/>
                <a:ea typeface="Paytone One"/>
                <a:cs typeface="Paytone One"/>
                <a:sym typeface="Paytone One"/>
              </a:rPr>
              <a:t>25%</a:t>
            </a:r>
            <a:endParaRPr sz="800">
              <a:solidFill>
                <a:schemeClr val="accent2"/>
              </a:solidFill>
              <a:latin typeface="Paytone One"/>
              <a:ea typeface="Paytone One"/>
              <a:cs typeface="Paytone One"/>
              <a:sym typeface="Paytone One"/>
            </a:endParaRPr>
          </a:p>
        </p:txBody>
      </p:sp>
      <p:sp>
        <p:nvSpPr>
          <p:cNvPr id="1199" name="Google Shape;1199;p48"/>
          <p:cNvSpPr txBox="1"/>
          <p:nvPr/>
        </p:nvSpPr>
        <p:spPr>
          <a:xfrm>
            <a:off x="2409375"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lt1"/>
                </a:solidFill>
                <a:latin typeface="Paytone One"/>
                <a:ea typeface="Paytone One"/>
                <a:cs typeface="Paytone One"/>
                <a:sym typeface="Paytone One"/>
              </a:rPr>
              <a:t>45%</a:t>
            </a:r>
            <a:endParaRPr sz="800">
              <a:solidFill>
                <a:schemeClr val="lt1"/>
              </a:solidFill>
              <a:latin typeface="Paytone One"/>
              <a:ea typeface="Paytone One"/>
              <a:cs typeface="Paytone One"/>
              <a:sym typeface="Paytone One"/>
            </a:endParaRPr>
          </a:p>
        </p:txBody>
      </p:sp>
      <p:sp>
        <p:nvSpPr>
          <p:cNvPr id="1200" name="Google Shape;1200;p48"/>
          <p:cNvSpPr txBox="1"/>
          <p:nvPr/>
        </p:nvSpPr>
        <p:spPr>
          <a:xfrm>
            <a:off x="2742600"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accent2"/>
                </a:solidFill>
                <a:latin typeface="Paytone One"/>
                <a:ea typeface="Paytone One"/>
                <a:cs typeface="Paytone One"/>
                <a:sym typeface="Paytone One"/>
              </a:rPr>
              <a:t>65%</a:t>
            </a:r>
            <a:endParaRPr sz="800">
              <a:solidFill>
                <a:schemeClr val="accent2"/>
              </a:solidFill>
              <a:latin typeface="Paytone One"/>
              <a:ea typeface="Paytone One"/>
              <a:cs typeface="Paytone One"/>
              <a:sym typeface="Paytone One"/>
            </a:endParaRPr>
          </a:p>
        </p:txBody>
      </p:sp>
      <p:sp>
        <p:nvSpPr>
          <p:cNvPr id="1201" name="Google Shape;1201;p48"/>
          <p:cNvSpPr txBox="1"/>
          <p:nvPr/>
        </p:nvSpPr>
        <p:spPr>
          <a:xfrm>
            <a:off x="3432425"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lt1"/>
                </a:solidFill>
                <a:latin typeface="Paytone One"/>
                <a:ea typeface="Paytone One"/>
                <a:cs typeface="Paytone One"/>
                <a:sym typeface="Paytone One"/>
              </a:rPr>
              <a:t>35%</a:t>
            </a:r>
            <a:endParaRPr sz="800">
              <a:solidFill>
                <a:schemeClr val="lt1"/>
              </a:solidFill>
              <a:latin typeface="Paytone One"/>
              <a:ea typeface="Paytone One"/>
              <a:cs typeface="Paytone One"/>
              <a:sym typeface="Paytone One"/>
            </a:endParaRPr>
          </a:p>
        </p:txBody>
      </p:sp>
      <p:sp>
        <p:nvSpPr>
          <p:cNvPr id="1202" name="Google Shape;1202;p48"/>
          <p:cNvSpPr txBox="1"/>
          <p:nvPr/>
        </p:nvSpPr>
        <p:spPr>
          <a:xfrm>
            <a:off x="3765650"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accent2"/>
                </a:solidFill>
                <a:latin typeface="Paytone One"/>
                <a:ea typeface="Paytone One"/>
                <a:cs typeface="Paytone One"/>
                <a:sym typeface="Paytone One"/>
              </a:rPr>
              <a:t>45%</a:t>
            </a:r>
            <a:endParaRPr sz="800">
              <a:solidFill>
                <a:schemeClr val="accent2"/>
              </a:solidFill>
              <a:latin typeface="Paytone One"/>
              <a:ea typeface="Paytone One"/>
              <a:cs typeface="Paytone One"/>
              <a:sym typeface="Paytone One"/>
            </a:endParaRPr>
          </a:p>
        </p:txBody>
      </p:sp>
      <p:pic>
        <p:nvPicPr>
          <p:cNvPr id="1203" name="Google Shape;1203;p48"/>
          <p:cNvPicPr preferRelativeResize="0"/>
          <p:nvPr/>
        </p:nvPicPr>
        <p:blipFill rotWithShape="1">
          <a:blip r:embed="rId5">
            <a:alphaModFix/>
          </a:blip>
          <a:srcRect b="1263" l="0" r="0" t="0"/>
          <a:stretch/>
        </p:blipFill>
        <p:spPr>
          <a:xfrm>
            <a:off x="553450" y="803200"/>
            <a:ext cx="7875501" cy="399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990000"/>
                </a:solidFill>
              </a:rPr>
              <a:t>Timeline</a:t>
            </a:r>
            <a:endParaRPr u="sng">
              <a:solidFill>
                <a:srgbClr val="990000"/>
              </a:solidFill>
            </a:endParaRPr>
          </a:p>
        </p:txBody>
      </p:sp>
      <p:sp>
        <p:nvSpPr>
          <p:cNvPr id="987" name="Google Shape;987;p31"/>
          <p:cNvSpPr/>
          <p:nvPr/>
        </p:nvSpPr>
        <p:spPr>
          <a:xfrm flipH="1" rot="984884">
            <a:off x="6580090"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rot="-984884">
            <a:off x="5557569"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flipH="1" rot="984884">
            <a:off x="4522797"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rot="-984884">
            <a:off x="3500275"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flipH="1" rot="984884">
            <a:off x="2469620" y="2556505"/>
            <a:ext cx="1116820" cy="57901"/>
          </a:xfrm>
          <a:prstGeom prst="roundRect">
            <a:avLst>
              <a:gd fmla="val 50000"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31"/>
          <p:cNvGrpSpPr/>
          <p:nvPr/>
        </p:nvGrpSpPr>
        <p:grpSpPr>
          <a:xfrm>
            <a:off x="2694353" y="2617313"/>
            <a:ext cx="1712700" cy="1230715"/>
            <a:chOff x="2683803" y="2543425"/>
            <a:chExt cx="1712700" cy="1230715"/>
          </a:xfrm>
        </p:grpSpPr>
        <p:sp>
          <p:nvSpPr>
            <p:cNvPr id="993" name="Google Shape;993;p31"/>
            <p:cNvSpPr txBox="1"/>
            <p:nvPr/>
          </p:nvSpPr>
          <p:spPr>
            <a:xfrm>
              <a:off x="3191705"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AC1146"/>
                  </a:solidFill>
                  <a:latin typeface="Roboto"/>
                  <a:ea typeface="Roboto"/>
                  <a:cs typeface="Roboto"/>
                  <a:sym typeface="Roboto"/>
                </a:rPr>
                <a:t>September</a:t>
              </a:r>
              <a:endParaRPr b="1" sz="800">
                <a:solidFill>
                  <a:srgbClr val="AC1146"/>
                </a:solidFill>
                <a:latin typeface="Roboto"/>
                <a:ea typeface="Roboto"/>
                <a:cs typeface="Roboto"/>
                <a:sym typeface="Roboto"/>
              </a:endParaRPr>
            </a:p>
          </p:txBody>
        </p:sp>
        <p:sp>
          <p:nvSpPr>
            <p:cNvPr id="994" name="Google Shape;994;p31"/>
            <p:cNvSpPr/>
            <p:nvPr/>
          </p:nvSpPr>
          <p:spPr>
            <a:xfrm rot="-1789476">
              <a:off x="3457142" y="2572699"/>
              <a:ext cx="160451" cy="160451"/>
            </a:xfrm>
            <a:prstGeom prst="ellipse">
              <a:avLst/>
            </a:prstGeom>
            <a:solidFill>
              <a:srgbClr val="FFFFFF"/>
            </a:solidFill>
            <a:ln cap="flat" cmpd="sng" w="38100">
              <a:solidFill>
                <a:srgbClr val="AC11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2683803" y="3070640"/>
              <a:ext cx="1712700" cy="703500"/>
            </a:xfrm>
            <a:prstGeom prst="roundRect">
              <a:avLst>
                <a:gd fmla="val 4485"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6" name="Google Shape;996;p31"/>
            <p:cNvSpPr txBox="1"/>
            <p:nvPr/>
          </p:nvSpPr>
          <p:spPr>
            <a:xfrm>
              <a:off x="2728053" y="310784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FFFFFF"/>
                  </a:solidFill>
                </a:rPr>
                <a:t>Area calculation using ImageJ to see and analyse the area and progress of spheroids.</a:t>
              </a:r>
              <a:endParaRPr b="1" sz="800">
                <a:solidFill>
                  <a:srgbClr val="FFFFFF"/>
                </a:solidFill>
              </a:endParaRPr>
            </a:p>
          </p:txBody>
        </p:sp>
        <p:sp>
          <p:nvSpPr>
            <p:cNvPr id="997" name="Google Shape;997;p31"/>
            <p:cNvSpPr/>
            <p:nvPr/>
          </p:nvSpPr>
          <p:spPr>
            <a:xfrm>
              <a:off x="3495153" y="3005991"/>
              <a:ext cx="90000" cy="67500"/>
            </a:xfrm>
            <a:prstGeom prst="triangle">
              <a:avLst>
                <a:gd fmla="val 50000"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31"/>
          <p:cNvGrpSpPr/>
          <p:nvPr/>
        </p:nvGrpSpPr>
        <p:grpSpPr>
          <a:xfrm>
            <a:off x="4744753" y="2617313"/>
            <a:ext cx="1712700" cy="1230715"/>
            <a:chOff x="4734203" y="2543425"/>
            <a:chExt cx="1712700" cy="1230715"/>
          </a:xfrm>
        </p:grpSpPr>
        <p:sp>
          <p:nvSpPr>
            <p:cNvPr id="999" name="Google Shape;999;p31"/>
            <p:cNvSpPr/>
            <p:nvPr/>
          </p:nvSpPr>
          <p:spPr>
            <a:xfrm rot="-1789476">
              <a:off x="5510320"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txBox="1"/>
            <p:nvPr/>
          </p:nvSpPr>
          <p:spPr>
            <a:xfrm>
              <a:off x="5234191"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1"/>
                  </a:solidFill>
                  <a:latin typeface="Roboto"/>
                  <a:ea typeface="Roboto"/>
                  <a:cs typeface="Roboto"/>
                  <a:sym typeface="Roboto"/>
                </a:rPr>
                <a:t>November</a:t>
              </a:r>
              <a:endParaRPr b="1" sz="800">
                <a:solidFill>
                  <a:schemeClr val="dk1"/>
                </a:solidFill>
                <a:latin typeface="Roboto"/>
                <a:ea typeface="Roboto"/>
                <a:cs typeface="Roboto"/>
                <a:sym typeface="Roboto"/>
              </a:endParaRPr>
            </a:p>
          </p:txBody>
        </p:sp>
        <p:sp>
          <p:nvSpPr>
            <p:cNvPr id="1001" name="Google Shape;1001;p31"/>
            <p:cNvSpPr/>
            <p:nvPr/>
          </p:nvSpPr>
          <p:spPr>
            <a:xfrm>
              <a:off x="4734203"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2" name="Google Shape;1002;p31"/>
            <p:cNvSpPr txBox="1"/>
            <p:nvPr/>
          </p:nvSpPr>
          <p:spPr>
            <a:xfrm>
              <a:off x="4778453" y="310784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1"/>
                  </a:solidFill>
                </a:rPr>
                <a:t>Platform</a:t>
              </a:r>
              <a:r>
                <a:rPr b="1" lang="en" sz="800">
                  <a:solidFill>
                    <a:schemeClr val="dk1"/>
                  </a:solidFill>
                </a:rPr>
                <a:t> development where the model and dataset will be available for future access.</a:t>
              </a:r>
              <a:endParaRPr b="1" sz="800">
                <a:solidFill>
                  <a:schemeClr val="dk1"/>
                </a:solidFill>
              </a:endParaRPr>
            </a:p>
          </p:txBody>
        </p:sp>
        <p:sp>
          <p:nvSpPr>
            <p:cNvPr id="1003" name="Google Shape;1003;p31"/>
            <p:cNvSpPr/>
            <p:nvPr/>
          </p:nvSpPr>
          <p:spPr>
            <a:xfrm>
              <a:off x="5545553" y="300599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31"/>
          <p:cNvSpPr/>
          <p:nvPr/>
        </p:nvSpPr>
        <p:spPr>
          <a:xfrm rot="-984884">
            <a:off x="1447098" y="2556505"/>
            <a:ext cx="1116820" cy="57901"/>
          </a:xfrm>
          <a:prstGeom prst="roundRect">
            <a:avLst>
              <a:gd fmla="val 50000"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31"/>
          <p:cNvGrpSpPr/>
          <p:nvPr/>
        </p:nvGrpSpPr>
        <p:grpSpPr>
          <a:xfrm>
            <a:off x="1652403" y="1295457"/>
            <a:ext cx="1712700" cy="1246754"/>
            <a:chOff x="1641853" y="1221570"/>
            <a:chExt cx="1712700" cy="1246754"/>
          </a:xfrm>
        </p:grpSpPr>
        <p:sp>
          <p:nvSpPr>
            <p:cNvPr id="1006" name="Google Shape;1006;p31"/>
            <p:cNvSpPr/>
            <p:nvPr/>
          </p:nvSpPr>
          <p:spPr>
            <a:xfrm>
              <a:off x="1641853" y="1221570"/>
              <a:ext cx="1712700" cy="703500"/>
            </a:xfrm>
            <a:prstGeom prst="roundRect">
              <a:avLst>
                <a:gd fmla="val 4485"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7" name="Google Shape;1007;p31"/>
            <p:cNvSpPr txBox="1"/>
            <p:nvPr/>
          </p:nvSpPr>
          <p:spPr>
            <a:xfrm>
              <a:off x="2148922"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AC1146"/>
                  </a:solidFill>
                  <a:latin typeface="Roboto"/>
                  <a:ea typeface="Roboto"/>
                  <a:cs typeface="Roboto"/>
                  <a:sym typeface="Roboto"/>
                </a:rPr>
                <a:t>August</a:t>
              </a:r>
              <a:endParaRPr b="1" sz="800">
                <a:solidFill>
                  <a:srgbClr val="AC1146"/>
                </a:solidFill>
                <a:latin typeface="Roboto"/>
                <a:ea typeface="Roboto"/>
                <a:cs typeface="Roboto"/>
                <a:sym typeface="Roboto"/>
              </a:endParaRPr>
            </a:p>
          </p:txBody>
        </p:sp>
        <p:sp>
          <p:nvSpPr>
            <p:cNvPr id="1008" name="Google Shape;1008;p31"/>
            <p:cNvSpPr/>
            <p:nvPr/>
          </p:nvSpPr>
          <p:spPr>
            <a:xfrm rot="10800000">
              <a:off x="2453178" y="1920663"/>
              <a:ext cx="90000" cy="67500"/>
            </a:xfrm>
            <a:prstGeom prst="triangle">
              <a:avLst>
                <a:gd fmla="val 50000"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txBox="1"/>
            <p:nvPr/>
          </p:nvSpPr>
          <p:spPr>
            <a:xfrm>
              <a:off x="1686103"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FFFFFF"/>
                  </a:solidFill>
                  <a:latin typeface="Roboto"/>
                  <a:ea typeface="Roboto"/>
                  <a:cs typeface="Roboto"/>
                  <a:sym typeface="Roboto"/>
                </a:rPr>
                <a:t>Circularity and Compactness model : Scoring for fast and feasible process</a:t>
              </a:r>
              <a:endParaRPr b="1" sz="800">
                <a:solidFill>
                  <a:srgbClr val="FFFFFF"/>
                </a:solidFill>
              </a:endParaRPr>
            </a:p>
          </p:txBody>
        </p:sp>
        <p:sp>
          <p:nvSpPr>
            <p:cNvPr id="1010" name="Google Shape;1010;p31"/>
            <p:cNvSpPr/>
            <p:nvPr/>
          </p:nvSpPr>
          <p:spPr>
            <a:xfrm rot="-1789476">
              <a:off x="2415143" y="2278597"/>
              <a:ext cx="160451" cy="160451"/>
            </a:xfrm>
            <a:prstGeom prst="ellipse">
              <a:avLst/>
            </a:prstGeom>
            <a:solidFill>
              <a:srgbClr val="FFFFFF"/>
            </a:solidFill>
            <a:ln cap="flat" cmpd="sng" w="38100">
              <a:solidFill>
                <a:srgbClr val="AC11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31"/>
          <p:cNvGrpSpPr/>
          <p:nvPr/>
        </p:nvGrpSpPr>
        <p:grpSpPr>
          <a:xfrm>
            <a:off x="5759760" y="1295457"/>
            <a:ext cx="1712700" cy="1246754"/>
            <a:chOff x="5770307" y="1221570"/>
            <a:chExt cx="1712700" cy="1246754"/>
          </a:xfrm>
        </p:grpSpPr>
        <p:sp>
          <p:nvSpPr>
            <p:cNvPr id="1012" name="Google Shape;1012;p31"/>
            <p:cNvSpPr/>
            <p:nvPr/>
          </p:nvSpPr>
          <p:spPr>
            <a:xfrm rot="-1789476">
              <a:off x="6546711"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txBox="1"/>
            <p:nvPr/>
          </p:nvSpPr>
          <p:spPr>
            <a:xfrm>
              <a:off x="6290844"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1"/>
                  </a:solidFill>
                  <a:latin typeface="Roboto"/>
                  <a:ea typeface="Roboto"/>
                  <a:cs typeface="Roboto"/>
                  <a:sym typeface="Roboto"/>
                </a:rPr>
                <a:t>December</a:t>
              </a:r>
              <a:endParaRPr b="1" sz="800">
                <a:solidFill>
                  <a:schemeClr val="dk1"/>
                </a:solidFill>
                <a:latin typeface="Roboto"/>
                <a:ea typeface="Roboto"/>
                <a:cs typeface="Roboto"/>
                <a:sym typeface="Roboto"/>
              </a:endParaRPr>
            </a:p>
          </p:txBody>
        </p:sp>
        <p:sp>
          <p:nvSpPr>
            <p:cNvPr id="1014" name="Google Shape;1014;p31"/>
            <p:cNvSpPr/>
            <p:nvPr/>
          </p:nvSpPr>
          <p:spPr>
            <a:xfrm>
              <a:off x="5770307"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5" name="Google Shape;1015;p31"/>
            <p:cNvSpPr/>
            <p:nvPr/>
          </p:nvSpPr>
          <p:spPr>
            <a:xfrm rot="10800000">
              <a:off x="6581632"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txBox="1"/>
            <p:nvPr/>
          </p:nvSpPr>
          <p:spPr>
            <a:xfrm>
              <a:off x="5814557"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1"/>
                  </a:solidFill>
                </a:rPr>
                <a:t>Optimising the results using different image </a:t>
              </a:r>
              <a:r>
                <a:rPr b="1" lang="en" sz="800">
                  <a:solidFill>
                    <a:schemeClr val="dk1"/>
                  </a:solidFill>
                </a:rPr>
                <a:t>augmentation processes.</a:t>
              </a:r>
              <a:endParaRPr b="1" sz="800">
                <a:solidFill>
                  <a:schemeClr val="dk1"/>
                </a:solidFill>
              </a:endParaRPr>
            </a:p>
          </p:txBody>
        </p:sp>
      </p:grpSp>
      <p:grpSp>
        <p:nvGrpSpPr>
          <p:cNvPr id="1017" name="Google Shape;1017;p31"/>
          <p:cNvGrpSpPr/>
          <p:nvPr/>
        </p:nvGrpSpPr>
        <p:grpSpPr>
          <a:xfrm>
            <a:off x="3702753" y="1295457"/>
            <a:ext cx="1712700" cy="1246754"/>
            <a:chOff x="3692203" y="1221570"/>
            <a:chExt cx="1712700" cy="1246754"/>
          </a:xfrm>
        </p:grpSpPr>
        <p:sp>
          <p:nvSpPr>
            <p:cNvPr id="1018" name="Google Shape;1018;p31"/>
            <p:cNvSpPr/>
            <p:nvPr/>
          </p:nvSpPr>
          <p:spPr>
            <a:xfrm rot="-1789476">
              <a:off x="4468320"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txBox="1"/>
            <p:nvPr/>
          </p:nvSpPr>
          <p:spPr>
            <a:xfrm>
              <a:off x="4204633"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1"/>
                  </a:solidFill>
                  <a:latin typeface="Roboto"/>
                  <a:ea typeface="Roboto"/>
                  <a:cs typeface="Roboto"/>
                  <a:sym typeface="Roboto"/>
                </a:rPr>
                <a:t>October</a:t>
              </a:r>
              <a:endParaRPr b="1" sz="800">
                <a:solidFill>
                  <a:schemeClr val="dk1"/>
                </a:solidFill>
                <a:latin typeface="Roboto"/>
                <a:ea typeface="Roboto"/>
                <a:cs typeface="Roboto"/>
                <a:sym typeface="Roboto"/>
              </a:endParaRPr>
            </a:p>
          </p:txBody>
        </p:sp>
        <p:sp>
          <p:nvSpPr>
            <p:cNvPr id="1020" name="Google Shape;1020;p31"/>
            <p:cNvSpPr/>
            <p:nvPr/>
          </p:nvSpPr>
          <p:spPr>
            <a:xfrm>
              <a:off x="3692203"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21" name="Google Shape;1021;p31"/>
            <p:cNvSpPr/>
            <p:nvPr/>
          </p:nvSpPr>
          <p:spPr>
            <a:xfrm rot="10800000">
              <a:off x="4503528"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txBox="1"/>
            <p:nvPr/>
          </p:nvSpPr>
          <p:spPr>
            <a:xfrm>
              <a:off x="3736453"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1"/>
                  </a:solidFill>
                  <a:latin typeface="Roboto"/>
                  <a:ea typeface="Roboto"/>
                  <a:cs typeface="Roboto"/>
                  <a:sym typeface="Roboto"/>
                </a:rPr>
                <a:t>Tunneling</a:t>
              </a:r>
              <a:r>
                <a:rPr b="1" lang="en" sz="800">
                  <a:solidFill>
                    <a:schemeClr val="dk1"/>
                  </a:solidFill>
                  <a:latin typeface="Roboto"/>
                  <a:ea typeface="Roboto"/>
                  <a:cs typeface="Roboto"/>
                  <a:sym typeface="Roboto"/>
                </a:rPr>
                <a:t> Nanotubes  Quantification </a:t>
              </a:r>
              <a:r>
                <a:rPr b="1" lang="en" sz="800">
                  <a:solidFill>
                    <a:schemeClr val="dk1"/>
                  </a:solidFill>
                  <a:latin typeface="Roboto"/>
                  <a:ea typeface="Roboto"/>
                  <a:cs typeface="Roboto"/>
                  <a:sym typeface="Roboto"/>
                </a:rPr>
                <a:t>Model</a:t>
              </a:r>
              <a:endParaRPr b="1" sz="800">
                <a:solidFill>
                  <a:schemeClr val="dk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07" name="Shape 1207"/>
        <p:cNvGrpSpPr/>
        <p:nvPr/>
      </p:nvGrpSpPr>
      <p:grpSpPr>
        <a:xfrm>
          <a:off x="0" y="0"/>
          <a:ext cx="0" cy="0"/>
          <a:chOff x="0" y="0"/>
          <a:chExt cx="0" cy="0"/>
        </a:xfrm>
      </p:grpSpPr>
      <p:pic>
        <p:nvPicPr>
          <p:cNvPr id="1208" name="Google Shape;1208;p49" title="Chart">
            <a:hlinkClick r:id="rId3"/>
          </p:cNvPr>
          <p:cNvPicPr preferRelativeResize="0"/>
          <p:nvPr/>
        </p:nvPicPr>
        <p:blipFill>
          <a:blip r:embed="rId4">
            <a:alphaModFix/>
          </a:blip>
          <a:stretch>
            <a:fillRect/>
          </a:stretch>
        </p:blipFill>
        <p:spPr>
          <a:xfrm>
            <a:off x="699906" y="1737200"/>
            <a:ext cx="3885474" cy="2402513"/>
          </a:xfrm>
          <a:prstGeom prst="rect">
            <a:avLst/>
          </a:prstGeom>
          <a:noFill/>
          <a:ln>
            <a:noFill/>
          </a:ln>
        </p:spPr>
      </p:pic>
      <p:sp>
        <p:nvSpPr>
          <p:cNvPr id="1209" name="Google Shape;1209;p49"/>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analysis</a:t>
            </a:r>
            <a:endParaRPr/>
          </a:p>
        </p:txBody>
      </p:sp>
      <p:sp>
        <p:nvSpPr>
          <p:cNvPr id="1210" name="Google Shape;1210;p49"/>
          <p:cNvSpPr txBox="1"/>
          <p:nvPr/>
        </p:nvSpPr>
        <p:spPr>
          <a:xfrm>
            <a:off x="715050" y="4385575"/>
            <a:ext cx="77139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accent2"/>
                </a:solidFill>
                <a:latin typeface="Questrial"/>
                <a:ea typeface="Questrial"/>
                <a:cs typeface="Questrial"/>
                <a:sym typeface="Questrial"/>
              </a:rPr>
              <a:t>To modify this graph, click on it, follow the link, change the data and paste the resulting graph here, replacing this one</a:t>
            </a:r>
            <a:endParaRPr sz="1100">
              <a:solidFill>
                <a:schemeClr val="accent2"/>
              </a:solidFill>
              <a:latin typeface="Questrial"/>
              <a:ea typeface="Questrial"/>
              <a:cs typeface="Questrial"/>
              <a:sym typeface="Questrial"/>
            </a:endParaRPr>
          </a:p>
        </p:txBody>
      </p:sp>
      <p:sp>
        <p:nvSpPr>
          <p:cNvPr id="1211" name="Google Shape;1211;p49"/>
          <p:cNvSpPr/>
          <p:nvPr/>
        </p:nvSpPr>
        <p:spPr>
          <a:xfrm>
            <a:off x="5053800" y="2746800"/>
            <a:ext cx="3282300" cy="1253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9"/>
          <p:cNvSpPr/>
          <p:nvPr/>
        </p:nvSpPr>
        <p:spPr>
          <a:xfrm flipH="1">
            <a:off x="6107900" y="1780845"/>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9"/>
          <p:cNvSpPr txBox="1"/>
          <p:nvPr/>
        </p:nvSpPr>
        <p:spPr>
          <a:xfrm>
            <a:off x="5416675" y="2920700"/>
            <a:ext cx="2556600" cy="9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Questrial"/>
              <a:ea typeface="Questrial"/>
              <a:cs typeface="Questrial"/>
              <a:sym typeface="Questrial"/>
            </a:endParaRPr>
          </a:p>
        </p:txBody>
      </p:sp>
      <p:sp>
        <p:nvSpPr>
          <p:cNvPr id="1214" name="Google Shape;1214;p49"/>
          <p:cNvSpPr txBox="1"/>
          <p:nvPr/>
        </p:nvSpPr>
        <p:spPr>
          <a:xfrm>
            <a:off x="1352850"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lt1"/>
                </a:solidFill>
                <a:latin typeface="Paytone One"/>
                <a:ea typeface="Paytone One"/>
                <a:cs typeface="Paytone One"/>
                <a:sym typeface="Paytone One"/>
              </a:rPr>
              <a:t>20%</a:t>
            </a:r>
            <a:endParaRPr sz="800">
              <a:solidFill>
                <a:schemeClr val="lt1"/>
              </a:solidFill>
              <a:latin typeface="Paytone One"/>
              <a:ea typeface="Paytone One"/>
              <a:cs typeface="Paytone One"/>
              <a:sym typeface="Paytone One"/>
            </a:endParaRPr>
          </a:p>
        </p:txBody>
      </p:sp>
      <p:sp>
        <p:nvSpPr>
          <p:cNvPr id="1215" name="Google Shape;1215;p49"/>
          <p:cNvSpPr txBox="1"/>
          <p:nvPr/>
        </p:nvSpPr>
        <p:spPr>
          <a:xfrm>
            <a:off x="1686075"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accent2"/>
                </a:solidFill>
                <a:latin typeface="Paytone One"/>
                <a:ea typeface="Paytone One"/>
                <a:cs typeface="Paytone One"/>
                <a:sym typeface="Paytone One"/>
              </a:rPr>
              <a:t>25%</a:t>
            </a:r>
            <a:endParaRPr sz="800">
              <a:solidFill>
                <a:schemeClr val="accent2"/>
              </a:solidFill>
              <a:latin typeface="Paytone One"/>
              <a:ea typeface="Paytone One"/>
              <a:cs typeface="Paytone One"/>
              <a:sym typeface="Paytone One"/>
            </a:endParaRPr>
          </a:p>
        </p:txBody>
      </p:sp>
      <p:sp>
        <p:nvSpPr>
          <p:cNvPr id="1216" name="Google Shape;1216;p49"/>
          <p:cNvSpPr txBox="1"/>
          <p:nvPr/>
        </p:nvSpPr>
        <p:spPr>
          <a:xfrm>
            <a:off x="2409375"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lt1"/>
                </a:solidFill>
                <a:latin typeface="Paytone One"/>
                <a:ea typeface="Paytone One"/>
                <a:cs typeface="Paytone One"/>
                <a:sym typeface="Paytone One"/>
              </a:rPr>
              <a:t>45%</a:t>
            </a:r>
            <a:endParaRPr sz="800">
              <a:solidFill>
                <a:schemeClr val="lt1"/>
              </a:solidFill>
              <a:latin typeface="Paytone One"/>
              <a:ea typeface="Paytone One"/>
              <a:cs typeface="Paytone One"/>
              <a:sym typeface="Paytone One"/>
            </a:endParaRPr>
          </a:p>
        </p:txBody>
      </p:sp>
      <p:sp>
        <p:nvSpPr>
          <p:cNvPr id="1217" name="Google Shape;1217;p49"/>
          <p:cNvSpPr txBox="1"/>
          <p:nvPr/>
        </p:nvSpPr>
        <p:spPr>
          <a:xfrm>
            <a:off x="2742600"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accent2"/>
                </a:solidFill>
                <a:latin typeface="Paytone One"/>
                <a:ea typeface="Paytone One"/>
                <a:cs typeface="Paytone One"/>
                <a:sym typeface="Paytone One"/>
              </a:rPr>
              <a:t>65%</a:t>
            </a:r>
            <a:endParaRPr sz="800">
              <a:solidFill>
                <a:schemeClr val="accent2"/>
              </a:solidFill>
              <a:latin typeface="Paytone One"/>
              <a:ea typeface="Paytone One"/>
              <a:cs typeface="Paytone One"/>
              <a:sym typeface="Paytone One"/>
            </a:endParaRPr>
          </a:p>
        </p:txBody>
      </p:sp>
      <p:sp>
        <p:nvSpPr>
          <p:cNvPr id="1218" name="Google Shape;1218;p49"/>
          <p:cNvSpPr txBox="1"/>
          <p:nvPr/>
        </p:nvSpPr>
        <p:spPr>
          <a:xfrm>
            <a:off x="3432425"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lt1"/>
                </a:solidFill>
                <a:latin typeface="Paytone One"/>
                <a:ea typeface="Paytone One"/>
                <a:cs typeface="Paytone One"/>
                <a:sym typeface="Paytone One"/>
              </a:rPr>
              <a:t>35%</a:t>
            </a:r>
            <a:endParaRPr sz="800">
              <a:solidFill>
                <a:schemeClr val="lt1"/>
              </a:solidFill>
              <a:latin typeface="Paytone One"/>
              <a:ea typeface="Paytone One"/>
              <a:cs typeface="Paytone One"/>
              <a:sym typeface="Paytone One"/>
            </a:endParaRPr>
          </a:p>
        </p:txBody>
      </p:sp>
      <p:sp>
        <p:nvSpPr>
          <p:cNvPr id="1219" name="Google Shape;1219;p49"/>
          <p:cNvSpPr txBox="1"/>
          <p:nvPr/>
        </p:nvSpPr>
        <p:spPr>
          <a:xfrm>
            <a:off x="3765650"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accent2"/>
                </a:solidFill>
                <a:latin typeface="Paytone One"/>
                <a:ea typeface="Paytone One"/>
                <a:cs typeface="Paytone One"/>
                <a:sym typeface="Paytone One"/>
              </a:rPr>
              <a:t>45%</a:t>
            </a:r>
            <a:endParaRPr sz="800">
              <a:solidFill>
                <a:schemeClr val="accent2"/>
              </a:solidFill>
              <a:latin typeface="Paytone One"/>
              <a:ea typeface="Paytone One"/>
              <a:cs typeface="Paytone One"/>
              <a:sym typeface="Paytone One"/>
            </a:endParaRPr>
          </a:p>
        </p:txBody>
      </p:sp>
      <p:pic>
        <p:nvPicPr>
          <p:cNvPr id="1220" name="Google Shape;1220;p49"/>
          <p:cNvPicPr preferRelativeResize="0"/>
          <p:nvPr/>
        </p:nvPicPr>
        <p:blipFill rotWithShape="1">
          <a:blip r:embed="rId5">
            <a:alphaModFix/>
          </a:blip>
          <a:srcRect b="0" l="0" r="0" t="3540"/>
          <a:stretch/>
        </p:blipFill>
        <p:spPr>
          <a:xfrm>
            <a:off x="505000" y="1011475"/>
            <a:ext cx="8355499" cy="360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24" name="Shape 1224"/>
        <p:cNvGrpSpPr/>
        <p:nvPr/>
      </p:nvGrpSpPr>
      <p:grpSpPr>
        <a:xfrm>
          <a:off x="0" y="0"/>
          <a:ext cx="0" cy="0"/>
          <a:chOff x="0" y="0"/>
          <a:chExt cx="0" cy="0"/>
        </a:xfrm>
      </p:grpSpPr>
      <p:pic>
        <p:nvPicPr>
          <p:cNvPr id="1225" name="Google Shape;1225;p50" title="Chart">
            <a:hlinkClick r:id="rId3"/>
          </p:cNvPr>
          <p:cNvPicPr preferRelativeResize="0"/>
          <p:nvPr/>
        </p:nvPicPr>
        <p:blipFill>
          <a:blip r:embed="rId4">
            <a:alphaModFix/>
          </a:blip>
          <a:stretch>
            <a:fillRect/>
          </a:stretch>
        </p:blipFill>
        <p:spPr>
          <a:xfrm>
            <a:off x="699906" y="1737200"/>
            <a:ext cx="3885474" cy="2402513"/>
          </a:xfrm>
          <a:prstGeom prst="rect">
            <a:avLst/>
          </a:prstGeom>
          <a:noFill/>
          <a:ln>
            <a:noFill/>
          </a:ln>
        </p:spPr>
      </p:pic>
      <p:sp>
        <p:nvSpPr>
          <p:cNvPr id="1226" name="Google Shape;1226;p50"/>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esults analysis</a:t>
            </a:r>
            <a:endParaRPr/>
          </a:p>
        </p:txBody>
      </p:sp>
      <p:sp>
        <p:nvSpPr>
          <p:cNvPr id="1227" name="Google Shape;1227;p50"/>
          <p:cNvSpPr txBox="1"/>
          <p:nvPr/>
        </p:nvSpPr>
        <p:spPr>
          <a:xfrm>
            <a:off x="715050" y="4385575"/>
            <a:ext cx="77139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accent2"/>
                </a:solidFill>
                <a:latin typeface="Questrial"/>
                <a:ea typeface="Questrial"/>
                <a:cs typeface="Questrial"/>
                <a:sym typeface="Questrial"/>
              </a:rPr>
              <a:t>To modify this graph, click on it, follow the link, change the data and paste the resulting graph here, replacing this one</a:t>
            </a:r>
            <a:endParaRPr sz="1100">
              <a:solidFill>
                <a:schemeClr val="accent2"/>
              </a:solidFill>
              <a:latin typeface="Questrial"/>
              <a:ea typeface="Questrial"/>
              <a:cs typeface="Questrial"/>
              <a:sym typeface="Questrial"/>
            </a:endParaRPr>
          </a:p>
        </p:txBody>
      </p:sp>
      <p:sp>
        <p:nvSpPr>
          <p:cNvPr id="1228" name="Google Shape;1228;p50"/>
          <p:cNvSpPr/>
          <p:nvPr/>
        </p:nvSpPr>
        <p:spPr>
          <a:xfrm>
            <a:off x="5053800" y="2746800"/>
            <a:ext cx="3282300" cy="1253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0"/>
          <p:cNvSpPr/>
          <p:nvPr/>
        </p:nvSpPr>
        <p:spPr>
          <a:xfrm flipH="1">
            <a:off x="6107900" y="1780845"/>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0"/>
          <p:cNvSpPr txBox="1"/>
          <p:nvPr/>
        </p:nvSpPr>
        <p:spPr>
          <a:xfrm>
            <a:off x="5416675" y="2920700"/>
            <a:ext cx="2556600" cy="9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Questrial"/>
              <a:ea typeface="Questrial"/>
              <a:cs typeface="Questrial"/>
              <a:sym typeface="Questrial"/>
            </a:endParaRPr>
          </a:p>
        </p:txBody>
      </p:sp>
      <p:sp>
        <p:nvSpPr>
          <p:cNvPr id="1231" name="Google Shape;1231;p50"/>
          <p:cNvSpPr txBox="1"/>
          <p:nvPr/>
        </p:nvSpPr>
        <p:spPr>
          <a:xfrm>
            <a:off x="1352850"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lt1"/>
                </a:solidFill>
                <a:latin typeface="Paytone One"/>
                <a:ea typeface="Paytone One"/>
                <a:cs typeface="Paytone One"/>
                <a:sym typeface="Paytone One"/>
              </a:rPr>
              <a:t>20</a:t>
            </a:r>
            <a:r>
              <a:rPr lang="en" sz="800">
                <a:solidFill>
                  <a:schemeClr val="lt1"/>
                </a:solidFill>
                <a:latin typeface="Paytone One"/>
                <a:ea typeface="Paytone One"/>
                <a:cs typeface="Paytone One"/>
                <a:sym typeface="Paytone One"/>
              </a:rPr>
              <a:t>%</a:t>
            </a:r>
            <a:endParaRPr sz="800">
              <a:solidFill>
                <a:schemeClr val="lt1"/>
              </a:solidFill>
              <a:latin typeface="Paytone One"/>
              <a:ea typeface="Paytone One"/>
              <a:cs typeface="Paytone One"/>
              <a:sym typeface="Paytone One"/>
            </a:endParaRPr>
          </a:p>
        </p:txBody>
      </p:sp>
      <p:sp>
        <p:nvSpPr>
          <p:cNvPr id="1232" name="Google Shape;1232;p50"/>
          <p:cNvSpPr txBox="1"/>
          <p:nvPr/>
        </p:nvSpPr>
        <p:spPr>
          <a:xfrm>
            <a:off x="1686075"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accent2"/>
                </a:solidFill>
                <a:latin typeface="Paytone One"/>
                <a:ea typeface="Paytone One"/>
                <a:cs typeface="Paytone One"/>
                <a:sym typeface="Paytone One"/>
              </a:rPr>
              <a:t>25</a:t>
            </a:r>
            <a:r>
              <a:rPr lang="en" sz="800">
                <a:solidFill>
                  <a:schemeClr val="accent2"/>
                </a:solidFill>
                <a:latin typeface="Paytone One"/>
                <a:ea typeface="Paytone One"/>
                <a:cs typeface="Paytone One"/>
                <a:sym typeface="Paytone One"/>
              </a:rPr>
              <a:t>%</a:t>
            </a:r>
            <a:endParaRPr sz="800">
              <a:solidFill>
                <a:schemeClr val="accent2"/>
              </a:solidFill>
              <a:latin typeface="Paytone One"/>
              <a:ea typeface="Paytone One"/>
              <a:cs typeface="Paytone One"/>
              <a:sym typeface="Paytone One"/>
            </a:endParaRPr>
          </a:p>
        </p:txBody>
      </p:sp>
      <p:sp>
        <p:nvSpPr>
          <p:cNvPr id="1233" name="Google Shape;1233;p50"/>
          <p:cNvSpPr txBox="1"/>
          <p:nvPr/>
        </p:nvSpPr>
        <p:spPr>
          <a:xfrm>
            <a:off x="2409375"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lt1"/>
                </a:solidFill>
                <a:latin typeface="Paytone One"/>
                <a:ea typeface="Paytone One"/>
                <a:cs typeface="Paytone One"/>
                <a:sym typeface="Paytone One"/>
              </a:rPr>
              <a:t>45</a:t>
            </a:r>
            <a:r>
              <a:rPr lang="en" sz="800">
                <a:solidFill>
                  <a:schemeClr val="lt1"/>
                </a:solidFill>
                <a:latin typeface="Paytone One"/>
                <a:ea typeface="Paytone One"/>
                <a:cs typeface="Paytone One"/>
                <a:sym typeface="Paytone One"/>
              </a:rPr>
              <a:t>%</a:t>
            </a:r>
            <a:endParaRPr sz="800">
              <a:solidFill>
                <a:schemeClr val="lt1"/>
              </a:solidFill>
              <a:latin typeface="Paytone One"/>
              <a:ea typeface="Paytone One"/>
              <a:cs typeface="Paytone One"/>
              <a:sym typeface="Paytone One"/>
            </a:endParaRPr>
          </a:p>
        </p:txBody>
      </p:sp>
      <p:sp>
        <p:nvSpPr>
          <p:cNvPr id="1234" name="Google Shape;1234;p50"/>
          <p:cNvSpPr txBox="1"/>
          <p:nvPr/>
        </p:nvSpPr>
        <p:spPr>
          <a:xfrm>
            <a:off x="2742600"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accent2"/>
                </a:solidFill>
                <a:latin typeface="Paytone One"/>
                <a:ea typeface="Paytone One"/>
                <a:cs typeface="Paytone One"/>
                <a:sym typeface="Paytone One"/>
              </a:rPr>
              <a:t>65</a:t>
            </a:r>
            <a:r>
              <a:rPr lang="en" sz="800">
                <a:solidFill>
                  <a:schemeClr val="accent2"/>
                </a:solidFill>
                <a:latin typeface="Paytone One"/>
                <a:ea typeface="Paytone One"/>
                <a:cs typeface="Paytone One"/>
                <a:sym typeface="Paytone One"/>
              </a:rPr>
              <a:t>%</a:t>
            </a:r>
            <a:endParaRPr sz="800">
              <a:solidFill>
                <a:schemeClr val="accent2"/>
              </a:solidFill>
              <a:latin typeface="Paytone One"/>
              <a:ea typeface="Paytone One"/>
              <a:cs typeface="Paytone One"/>
              <a:sym typeface="Paytone One"/>
            </a:endParaRPr>
          </a:p>
        </p:txBody>
      </p:sp>
      <p:sp>
        <p:nvSpPr>
          <p:cNvPr id="1235" name="Google Shape;1235;p50"/>
          <p:cNvSpPr txBox="1"/>
          <p:nvPr/>
        </p:nvSpPr>
        <p:spPr>
          <a:xfrm>
            <a:off x="3432425"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lt1"/>
                </a:solidFill>
                <a:latin typeface="Paytone One"/>
                <a:ea typeface="Paytone One"/>
                <a:cs typeface="Paytone One"/>
                <a:sym typeface="Paytone One"/>
              </a:rPr>
              <a:t>35</a:t>
            </a:r>
            <a:r>
              <a:rPr lang="en" sz="800">
                <a:solidFill>
                  <a:schemeClr val="lt1"/>
                </a:solidFill>
                <a:latin typeface="Paytone One"/>
                <a:ea typeface="Paytone One"/>
                <a:cs typeface="Paytone One"/>
                <a:sym typeface="Paytone One"/>
              </a:rPr>
              <a:t>%</a:t>
            </a:r>
            <a:endParaRPr sz="800">
              <a:solidFill>
                <a:schemeClr val="lt1"/>
              </a:solidFill>
              <a:latin typeface="Paytone One"/>
              <a:ea typeface="Paytone One"/>
              <a:cs typeface="Paytone One"/>
              <a:sym typeface="Paytone One"/>
            </a:endParaRPr>
          </a:p>
        </p:txBody>
      </p:sp>
      <p:sp>
        <p:nvSpPr>
          <p:cNvPr id="1236" name="Google Shape;1236;p50"/>
          <p:cNvSpPr txBox="1"/>
          <p:nvPr/>
        </p:nvSpPr>
        <p:spPr>
          <a:xfrm>
            <a:off x="3765650" y="3484000"/>
            <a:ext cx="315000" cy="340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800">
                <a:solidFill>
                  <a:schemeClr val="accent2"/>
                </a:solidFill>
                <a:latin typeface="Paytone One"/>
                <a:ea typeface="Paytone One"/>
                <a:cs typeface="Paytone One"/>
                <a:sym typeface="Paytone One"/>
              </a:rPr>
              <a:t>4</a:t>
            </a:r>
            <a:r>
              <a:rPr lang="en" sz="800">
                <a:solidFill>
                  <a:schemeClr val="accent2"/>
                </a:solidFill>
                <a:latin typeface="Paytone One"/>
                <a:ea typeface="Paytone One"/>
                <a:cs typeface="Paytone One"/>
                <a:sym typeface="Paytone One"/>
              </a:rPr>
              <a:t>5%</a:t>
            </a:r>
            <a:endParaRPr sz="800">
              <a:solidFill>
                <a:schemeClr val="accent2"/>
              </a:solidFill>
              <a:latin typeface="Paytone One"/>
              <a:ea typeface="Paytone One"/>
              <a:cs typeface="Paytone One"/>
              <a:sym typeface="Paytone One"/>
            </a:endParaRPr>
          </a:p>
        </p:txBody>
      </p:sp>
      <p:pic>
        <p:nvPicPr>
          <p:cNvPr id="1237" name="Google Shape;1237;p50"/>
          <p:cNvPicPr preferRelativeResize="0"/>
          <p:nvPr/>
        </p:nvPicPr>
        <p:blipFill>
          <a:blip r:embed="rId5">
            <a:alphaModFix/>
          </a:blip>
          <a:stretch>
            <a:fillRect/>
          </a:stretch>
        </p:blipFill>
        <p:spPr>
          <a:xfrm>
            <a:off x="338187" y="639850"/>
            <a:ext cx="8603677" cy="4220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51"/>
          <p:cNvSpPr txBox="1"/>
          <p:nvPr>
            <p:ph type="title"/>
          </p:nvPr>
        </p:nvSpPr>
        <p:spPr>
          <a:xfrm>
            <a:off x="1626600" y="307325"/>
            <a:ext cx="280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a:t>
            </a:r>
            <a:endParaRPr/>
          </a:p>
        </p:txBody>
      </p:sp>
      <p:pic>
        <p:nvPicPr>
          <p:cNvPr id="1243" name="Google Shape;1243;p51"/>
          <p:cNvPicPr preferRelativeResize="0"/>
          <p:nvPr/>
        </p:nvPicPr>
        <p:blipFill>
          <a:blip r:embed="rId3">
            <a:alphaModFix/>
          </a:blip>
          <a:stretch>
            <a:fillRect/>
          </a:stretch>
        </p:blipFill>
        <p:spPr>
          <a:xfrm>
            <a:off x="1231125" y="952075"/>
            <a:ext cx="6216138" cy="3958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52"/>
          <p:cNvSpPr txBox="1"/>
          <p:nvPr>
            <p:ph type="title"/>
          </p:nvPr>
        </p:nvSpPr>
        <p:spPr>
          <a:xfrm>
            <a:off x="1626600" y="307325"/>
            <a:ext cx="280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a:t>
            </a:r>
            <a:endParaRPr/>
          </a:p>
        </p:txBody>
      </p:sp>
      <p:pic>
        <p:nvPicPr>
          <p:cNvPr id="1249" name="Google Shape;1249;p52"/>
          <p:cNvPicPr preferRelativeResize="0"/>
          <p:nvPr/>
        </p:nvPicPr>
        <p:blipFill>
          <a:blip r:embed="rId3">
            <a:alphaModFix/>
          </a:blip>
          <a:stretch>
            <a:fillRect/>
          </a:stretch>
        </p:blipFill>
        <p:spPr>
          <a:xfrm>
            <a:off x="0" y="1132500"/>
            <a:ext cx="4431900" cy="3065485"/>
          </a:xfrm>
          <a:prstGeom prst="rect">
            <a:avLst/>
          </a:prstGeom>
          <a:noFill/>
          <a:ln>
            <a:noFill/>
          </a:ln>
        </p:spPr>
      </p:pic>
      <p:pic>
        <p:nvPicPr>
          <p:cNvPr id="1250" name="Google Shape;1250;p52"/>
          <p:cNvPicPr preferRelativeResize="0"/>
          <p:nvPr/>
        </p:nvPicPr>
        <p:blipFill>
          <a:blip r:embed="rId4">
            <a:alphaModFix/>
          </a:blip>
          <a:stretch>
            <a:fillRect/>
          </a:stretch>
        </p:blipFill>
        <p:spPr>
          <a:xfrm>
            <a:off x="4431900" y="1132500"/>
            <a:ext cx="4572581" cy="3065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53"/>
          <p:cNvSpPr txBox="1"/>
          <p:nvPr>
            <p:ph type="title"/>
          </p:nvPr>
        </p:nvSpPr>
        <p:spPr>
          <a:xfrm>
            <a:off x="1626600" y="307325"/>
            <a:ext cx="280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a:t>
            </a:r>
            <a:endParaRPr/>
          </a:p>
        </p:txBody>
      </p:sp>
      <p:pic>
        <p:nvPicPr>
          <p:cNvPr id="1256" name="Google Shape;1256;p53"/>
          <p:cNvPicPr preferRelativeResize="0"/>
          <p:nvPr/>
        </p:nvPicPr>
        <p:blipFill>
          <a:blip r:embed="rId3">
            <a:alphaModFix/>
          </a:blip>
          <a:stretch>
            <a:fillRect/>
          </a:stretch>
        </p:blipFill>
        <p:spPr>
          <a:xfrm>
            <a:off x="1293200" y="880025"/>
            <a:ext cx="5781305" cy="3958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54"/>
          <p:cNvSpPr txBox="1"/>
          <p:nvPr>
            <p:ph type="title"/>
          </p:nvPr>
        </p:nvSpPr>
        <p:spPr>
          <a:xfrm>
            <a:off x="2923800" y="258700"/>
            <a:ext cx="3296400" cy="5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prospects</a:t>
            </a:r>
            <a:endParaRPr/>
          </a:p>
        </p:txBody>
      </p:sp>
      <p:sp>
        <p:nvSpPr>
          <p:cNvPr id="1262" name="Google Shape;1262;p54"/>
          <p:cNvSpPr txBox="1"/>
          <p:nvPr>
            <p:ph idx="1" type="subTitle"/>
          </p:nvPr>
        </p:nvSpPr>
        <p:spPr>
          <a:xfrm>
            <a:off x="1037500" y="1189875"/>
            <a:ext cx="6517500" cy="288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3D Imaging</a:t>
            </a:r>
            <a:endParaRPr b="1" sz="1600"/>
          </a:p>
          <a:p>
            <a:pPr indent="0" lvl="0" marL="0" rtl="0" algn="just">
              <a:spcBef>
                <a:spcPts val="0"/>
              </a:spcBef>
              <a:spcAft>
                <a:spcPts val="0"/>
              </a:spcAft>
              <a:buNone/>
            </a:pPr>
            <a:r>
              <a:rPr lang="en" sz="1100"/>
              <a:t>Consider acquiring three-dimensional (3D) image stacks to capture the spatial arrangement of TNTs in the cellular environment. This can aid in distinguishing TNTs from other cellular structures.</a:t>
            </a:r>
            <a:endParaRPr sz="1100"/>
          </a:p>
          <a:p>
            <a:pPr indent="0" lvl="0" marL="0" rtl="0" algn="just">
              <a:spcBef>
                <a:spcPts val="0"/>
              </a:spcBef>
              <a:spcAft>
                <a:spcPts val="0"/>
              </a:spcAft>
              <a:buNone/>
            </a:pPr>
            <a:r>
              <a:t/>
            </a:r>
            <a:endParaRPr sz="1100"/>
          </a:p>
          <a:p>
            <a:pPr indent="-330200" lvl="0" marL="457200" rtl="0" algn="l">
              <a:spcBef>
                <a:spcPts val="0"/>
              </a:spcBef>
              <a:spcAft>
                <a:spcPts val="0"/>
              </a:spcAft>
              <a:buSzPts val="1600"/>
              <a:buChar char="●"/>
            </a:pPr>
            <a:r>
              <a:rPr b="1" lang="en" sz="1600"/>
              <a:t>Integration with Multi-Omics Data:</a:t>
            </a:r>
            <a:endParaRPr b="1" sz="1600"/>
          </a:p>
          <a:p>
            <a:pPr indent="0" lvl="0" marL="0" rtl="0" algn="just">
              <a:spcBef>
                <a:spcPts val="0"/>
              </a:spcBef>
              <a:spcAft>
                <a:spcPts val="0"/>
              </a:spcAft>
              <a:buNone/>
            </a:pPr>
            <a:r>
              <a:rPr lang="en" sz="1100"/>
              <a:t>ML can be applied to integrate data from various sources, such as genomics, proteomics, and transcriptomics, along with TNT data. This holistic approach may uncover complex relationships between tunneling nanotubes and the overall cellular environment.</a:t>
            </a:r>
            <a:endParaRPr sz="1100"/>
          </a:p>
          <a:p>
            <a:pPr indent="0" lvl="0" marL="0" rtl="0" algn="just">
              <a:spcBef>
                <a:spcPts val="0"/>
              </a:spcBef>
              <a:spcAft>
                <a:spcPts val="0"/>
              </a:spcAft>
              <a:buNone/>
            </a:pPr>
            <a:r>
              <a:t/>
            </a:r>
            <a:endParaRPr sz="1100"/>
          </a:p>
          <a:p>
            <a:pPr indent="-330200" lvl="0" marL="457200" rtl="0" algn="just">
              <a:spcBef>
                <a:spcPts val="0"/>
              </a:spcBef>
              <a:spcAft>
                <a:spcPts val="0"/>
              </a:spcAft>
              <a:buSzPts val="1600"/>
              <a:buChar char="●"/>
            </a:pPr>
            <a:r>
              <a:rPr b="1" lang="en" sz="1600"/>
              <a:t>Correlation with Disease States:</a:t>
            </a:r>
            <a:endParaRPr b="1" sz="1600"/>
          </a:p>
          <a:p>
            <a:pPr indent="0" lvl="0" marL="0" rtl="0" algn="just">
              <a:spcBef>
                <a:spcPts val="0"/>
              </a:spcBef>
              <a:spcAft>
                <a:spcPts val="0"/>
              </a:spcAft>
              <a:buNone/>
            </a:pPr>
            <a:r>
              <a:rPr lang="en" sz="1100"/>
              <a:t>Investigating the presence and behavior of tunneling nanotubes in the context of neurodegenerative diseases or other neurological disorders may offer insights into disease mechanisms. ML models could aid in correlating TNT characteristics with different disease states, potentially leading to the discovery of novel biomarkers.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66" name="Shape 1266"/>
        <p:cNvGrpSpPr/>
        <p:nvPr/>
      </p:nvGrpSpPr>
      <p:grpSpPr>
        <a:xfrm>
          <a:off x="0" y="0"/>
          <a:ext cx="0" cy="0"/>
          <a:chOff x="0" y="0"/>
          <a:chExt cx="0" cy="0"/>
        </a:xfrm>
      </p:grpSpPr>
      <p:sp>
        <p:nvSpPr>
          <p:cNvPr id="1267" name="Google Shape;1267;p55"/>
          <p:cNvSpPr txBox="1"/>
          <p:nvPr>
            <p:ph type="title"/>
          </p:nvPr>
        </p:nvSpPr>
        <p:spPr>
          <a:xfrm>
            <a:off x="723388"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Links </a:t>
            </a:r>
            <a:endParaRPr u="sng"/>
          </a:p>
        </p:txBody>
      </p:sp>
      <p:sp>
        <p:nvSpPr>
          <p:cNvPr id="1268" name="Google Shape;1268;p55"/>
          <p:cNvSpPr txBox="1"/>
          <p:nvPr>
            <p:ph idx="2" type="title"/>
          </p:nvPr>
        </p:nvSpPr>
        <p:spPr>
          <a:xfrm>
            <a:off x="690897" y="1161775"/>
            <a:ext cx="57882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1269" name="Google Shape;1269;p55"/>
          <p:cNvSpPr txBox="1"/>
          <p:nvPr>
            <p:ph idx="1" type="subTitle"/>
          </p:nvPr>
        </p:nvSpPr>
        <p:spPr>
          <a:xfrm>
            <a:off x="138400" y="1831125"/>
            <a:ext cx="7167300" cy="2828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Char char="●"/>
            </a:pPr>
            <a:r>
              <a:rPr lang="en" u="sng">
                <a:solidFill>
                  <a:schemeClr val="hlink"/>
                </a:solidFill>
                <a:hlinkClick r:id="rId3"/>
              </a:rPr>
              <a:t>https://docs.google.com/spreadsheets/d/1pPA4NlldlXaiKLhI9zP1ozEfynsJ6gLKK6cJR0SisEU/edit#gid=1722133020</a:t>
            </a:r>
            <a:r>
              <a:rPr lang="en">
                <a:solidFill>
                  <a:schemeClr val="accent2"/>
                </a:solidFill>
              </a:rPr>
              <a:t> : Circularity and Compactness model dataset (brain cells)</a:t>
            </a:r>
            <a:endParaRPr>
              <a:solidFill>
                <a:schemeClr val="accent2"/>
              </a:solidFill>
            </a:endParaRPr>
          </a:p>
          <a:p>
            <a:pPr indent="-317500" lvl="0" marL="457200" rtl="0" algn="l">
              <a:spcBef>
                <a:spcPts val="0"/>
              </a:spcBef>
              <a:spcAft>
                <a:spcPts val="0"/>
              </a:spcAft>
              <a:buClr>
                <a:schemeClr val="accent6"/>
              </a:buClr>
              <a:buSzPts val="1400"/>
              <a:buChar char="●"/>
            </a:pPr>
            <a:r>
              <a:rPr lang="en" u="sng">
                <a:solidFill>
                  <a:schemeClr val="hlink"/>
                </a:solidFill>
                <a:hlinkClick r:id="rId4"/>
              </a:rPr>
              <a:t>https://docs.google.com/spreadsheets/d/1hKDyh_g_aEhWJCAPLjyu-lmPi7Ei_U_q/edit#gid=88856616</a:t>
            </a:r>
            <a:r>
              <a:rPr lang="en">
                <a:solidFill>
                  <a:schemeClr val="accent2"/>
                </a:solidFill>
              </a:rPr>
              <a:t> : Circularity and Compactness model dataset (breast cancer spheroids)</a:t>
            </a:r>
            <a:endParaRPr>
              <a:solidFill>
                <a:schemeClr val="accent2"/>
              </a:solidFill>
            </a:endParaRPr>
          </a:p>
          <a:p>
            <a:pPr indent="-317500" lvl="0" marL="457200" rtl="0" algn="l">
              <a:spcBef>
                <a:spcPts val="0"/>
              </a:spcBef>
              <a:spcAft>
                <a:spcPts val="0"/>
              </a:spcAft>
              <a:buClr>
                <a:schemeClr val="accent6"/>
              </a:buClr>
              <a:buSzPts val="1400"/>
              <a:buChar char="●"/>
            </a:pPr>
            <a:r>
              <a:rPr lang="en" u="sng">
                <a:solidFill>
                  <a:schemeClr val="dk1"/>
                </a:solidFill>
                <a:hlinkClick r:id="rId5">
                  <a:extLst>
                    <a:ext uri="{A12FA001-AC4F-418D-AE19-62706E023703}">
                      <ahyp:hlinkClr val="tx"/>
                    </a:ext>
                  </a:extLst>
                </a:hlinkClick>
              </a:rPr>
              <a:t>https://colab.research.google.com/drive/1EkgVLDNqzGoPOQXul47mQYZWdU0Ym92n#scrollTo=WrtfWehVeBLy</a:t>
            </a:r>
            <a:r>
              <a:rPr lang="en">
                <a:solidFill>
                  <a:schemeClr val="accent2"/>
                </a:solidFill>
              </a:rPr>
              <a:t> : TNT Dataset (Augmented Images)</a:t>
            </a:r>
            <a:endParaRPr>
              <a:solidFill>
                <a:schemeClr val="accent2"/>
              </a:solidFill>
            </a:endParaRPr>
          </a:p>
          <a:p>
            <a:pPr indent="-317500" lvl="0" marL="457200" rtl="0" algn="l">
              <a:spcBef>
                <a:spcPts val="0"/>
              </a:spcBef>
              <a:spcAft>
                <a:spcPts val="0"/>
              </a:spcAft>
              <a:buClr>
                <a:schemeClr val="accent6"/>
              </a:buClr>
              <a:buSzPts val="1400"/>
              <a:buChar char="●"/>
            </a:pPr>
            <a:r>
              <a:rPr lang="en" u="sng">
                <a:solidFill>
                  <a:schemeClr val="hlink"/>
                </a:solidFill>
                <a:hlinkClick r:id="rId6"/>
              </a:rPr>
              <a:t>https://detect.roboflow.com/?model=tnt-quantification&amp;version=1&amp;api_key=w38PBS2XCexTesAo42U5</a:t>
            </a:r>
            <a:r>
              <a:rPr lang="en" u="sng">
                <a:solidFill>
                  <a:schemeClr val="dk1"/>
                </a:solidFill>
              </a:rPr>
              <a:t> </a:t>
            </a:r>
            <a:r>
              <a:rPr lang="en">
                <a:solidFill>
                  <a:schemeClr val="accent2"/>
                </a:solidFill>
              </a:rPr>
              <a:t>: Interface</a:t>
            </a:r>
            <a:endParaRPr>
              <a:solidFill>
                <a:schemeClr val="accent2"/>
              </a:solidFill>
            </a:endParaRPr>
          </a:p>
          <a:p>
            <a:pPr indent="0" lvl="0" marL="457200" rtl="0" algn="l">
              <a:spcBef>
                <a:spcPts val="1600"/>
              </a:spcBef>
              <a:spcAft>
                <a:spcPts val="0"/>
              </a:spcAft>
              <a:buNone/>
            </a:pPr>
            <a:r>
              <a:t/>
            </a:r>
            <a:endParaRPr>
              <a:solidFill>
                <a:schemeClr val="accent2"/>
              </a:solidFill>
            </a:endParaRPr>
          </a:p>
          <a:p>
            <a:pPr indent="0" lvl="0" marL="457200" rtl="0" algn="l">
              <a:spcBef>
                <a:spcPts val="1600"/>
              </a:spcBef>
              <a:spcAft>
                <a:spcPts val="1600"/>
              </a:spcAft>
              <a:buNone/>
            </a:pPr>
            <a:r>
              <a:t/>
            </a:r>
            <a:endParaRPr u="sng">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73" name="Shape 1273"/>
        <p:cNvGrpSpPr/>
        <p:nvPr/>
      </p:nvGrpSpPr>
      <p:grpSpPr>
        <a:xfrm>
          <a:off x="0" y="0"/>
          <a:ext cx="0" cy="0"/>
          <a:chOff x="0" y="0"/>
          <a:chExt cx="0" cy="0"/>
        </a:xfrm>
      </p:grpSpPr>
      <p:sp>
        <p:nvSpPr>
          <p:cNvPr id="1274" name="Google Shape;1274;p56"/>
          <p:cNvSpPr txBox="1"/>
          <p:nvPr>
            <p:ph type="title"/>
          </p:nvPr>
        </p:nvSpPr>
        <p:spPr>
          <a:xfrm>
            <a:off x="723388"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275" name="Google Shape;1275;p56"/>
          <p:cNvSpPr txBox="1"/>
          <p:nvPr>
            <p:ph idx="1" type="subTitle"/>
          </p:nvPr>
        </p:nvSpPr>
        <p:spPr>
          <a:xfrm>
            <a:off x="2618225" y="1453825"/>
            <a:ext cx="5785500" cy="315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2"/>
              </a:buClr>
              <a:buSzPts val="1400"/>
              <a:buChar char="●"/>
            </a:pPr>
            <a:r>
              <a:rPr lang="en" u="sng">
                <a:solidFill>
                  <a:schemeClr val="hlink"/>
                </a:solidFill>
                <a:hlinkClick r:id="rId3"/>
              </a:rPr>
              <a:t>https://pubmed.ncbi.nlm.nih.gov/36230881/</a:t>
            </a:r>
            <a:endParaRPr>
              <a:solidFill>
                <a:schemeClr val="accent2"/>
              </a:solidFill>
            </a:endParaRPr>
          </a:p>
          <a:p>
            <a:pPr indent="-317500" lvl="0" marL="457200" rtl="0" algn="l">
              <a:spcBef>
                <a:spcPts val="0"/>
              </a:spcBef>
              <a:spcAft>
                <a:spcPts val="0"/>
              </a:spcAft>
              <a:buClr>
                <a:schemeClr val="accent2"/>
              </a:buClr>
              <a:buSzPts val="1400"/>
              <a:buChar char="●"/>
            </a:pPr>
            <a:r>
              <a:rPr lang="en" u="sng">
                <a:solidFill>
                  <a:schemeClr val="hlink"/>
                </a:solidFill>
                <a:hlinkClick r:id="rId4"/>
              </a:rPr>
              <a:t>https://pubmed.ncbi.nlm.nih.gov/32882515/#:~:text=Ionizing%20Radiation%20Treatment-,Tunneling%20Nanotubes%20Mediate%20Adaptation%20of%20Glioblastoma%20Cells%20to%20Temozolomide%20and,iScience</a:t>
            </a:r>
            <a:endParaRPr>
              <a:solidFill>
                <a:schemeClr val="accent2"/>
              </a:solidFill>
            </a:endParaRPr>
          </a:p>
          <a:p>
            <a:pPr indent="-317500" lvl="0" marL="457200" rtl="0" algn="l">
              <a:spcBef>
                <a:spcPts val="0"/>
              </a:spcBef>
              <a:spcAft>
                <a:spcPts val="0"/>
              </a:spcAft>
              <a:buClr>
                <a:schemeClr val="accent2"/>
              </a:buClr>
              <a:buSzPts val="1400"/>
              <a:buChar char="●"/>
            </a:pPr>
            <a:r>
              <a:rPr lang="en" u="sng">
                <a:solidFill>
                  <a:schemeClr val="hlink"/>
                </a:solidFill>
                <a:hlinkClick r:id="rId5"/>
              </a:rPr>
              <a:t>https://ij.imjoy.io/</a:t>
            </a:r>
            <a:endParaRPr>
              <a:solidFill>
                <a:schemeClr val="accent2"/>
              </a:solidFill>
            </a:endParaRPr>
          </a:p>
          <a:p>
            <a:pPr indent="-317500" lvl="0" marL="457200" rtl="0" algn="l">
              <a:spcBef>
                <a:spcPts val="0"/>
              </a:spcBef>
              <a:spcAft>
                <a:spcPts val="0"/>
              </a:spcAft>
              <a:buClr>
                <a:schemeClr val="accent2"/>
              </a:buClr>
              <a:buSzPts val="1400"/>
              <a:buChar char="●"/>
            </a:pPr>
            <a:r>
              <a:rPr lang="en" u="sng">
                <a:solidFill>
                  <a:schemeClr val="hlink"/>
                </a:solidFill>
                <a:hlinkClick r:id="rId6"/>
              </a:rPr>
              <a:t>https://www.ncbi.nlm.nih.gov/pmc/articles/PMC5708080/</a:t>
            </a:r>
            <a:endParaRPr>
              <a:solidFill>
                <a:schemeClr val="accent2"/>
              </a:solidFill>
            </a:endParaRPr>
          </a:p>
          <a:p>
            <a:pPr indent="-317500" lvl="0" marL="457200" rtl="0" algn="l">
              <a:spcBef>
                <a:spcPts val="0"/>
              </a:spcBef>
              <a:spcAft>
                <a:spcPts val="0"/>
              </a:spcAft>
              <a:buClr>
                <a:schemeClr val="accent2"/>
              </a:buClr>
              <a:buSzPts val="1400"/>
              <a:buChar char="●"/>
            </a:pPr>
            <a:r>
              <a:rPr lang="en" u="sng">
                <a:solidFill>
                  <a:schemeClr val="hlink"/>
                </a:solidFill>
                <a:hlinkClick r:id="rId7"/>
              </a:rPr>
              <a:t>https://www.geeksforgeeks.org/residual-networks-resnet-deep-learning/</a:t>
            </a:r>
            <a:endParaRPr>
              <a:solidFill>
                <a:schemeClr val="accent2"/>
              </a:solidFill>
            </a:endParaRPr>
          </a:p>
          <a:p>
            <a:pPr indent="-317500" lvl="0" marL="457200" rtl="0" algn="l">
              <a:spcBef>
                <a:spcPts val="0"/>
              </a:spcBef>
              <a:spcAft>
                <a:spcPts val="0"/>
              </a:spcAft>
              <a:buClr>
                <a:schemeClr val="accent2"/>
              </a:buClr>
              <a:buSzPts val="1400"/>
              <a:buChar char="●"/>
            </a:pPr>
            <a:r>
              <a:rPr lang="en" u="sng">
                <a:solidFill>
                  <a:schemeClr val="hlink"/>
                </a:solidFill>
                <a:hlinkClick r:id="rId8"/>
              </a:rPr>
              <a:t>https://github.com/spraphul/Object-Detection-using-Resnet18-</a:t>
            </a:r>
            <a:endParaRPr>
              <a:solidFill>
                <a:schemeClr val="accent2"/>
              </a:solidFill>
            </a:endParaRPr>
          </a:p>
          <a:p>
            <a:pPr indent="-317500" lvl="0" marL="457200" rtl="0" algn="l">
              <a:spcBef>
                <a:spcPts val="0"/>
              </a:spcBef>
              <a:spcAft>
                <a:spcPts val="0"/>
              </a:spcAft>
              <a:buClr>
                <a:schemeClr val="accent2"/>
              </a:buClr>
              <a:buSzPts val="1400"/>
              <a:buChar char="●"/>
            </a:pPr>
            <a:r>
              <a:rPr lang="en" u="sng">
                <a:solidFill>
                  <a:schemeClr val="hlink"/>
                </a:solidFill>
                <a:hlinkClick r:id="rId9"/>
              </a:rPr>
              <a:t>https://medium.com/analytics-vidhya/resnet-understand-and-implement-from-scratch-d0eb9725e0db</a:t>
            </a:r>
            <a:endParaRPr>
              <a:solidFill>
                <a:schemeClr val="accent2"/>
              </a:solidFill>
            </a:endParaRPr>
          </a:p>
          <a:p>
            <a:pPr indent="-317500" lvl="0" marL="457200" rtl="0" algn="l">
              <a:spcBef>
                <a:spcPts val="0"/>
              </a:spcBef>
              <a:spcAft>
                <a:spcPts val="0"/>
              </a:spcAft>
              <a:buClr>
                <a:schemeClr val="accent2"/>
              </a:buClr>
              <a:buSzPts val="1400"/>
              <a:buChar char="●"/>
            </a:pPr>
            <a:r>
              <a:t/>
            </a:r>
            <a:endParaRPr>
              <a:solidFill>
                <a:schemeClr val="accent2"/>
              </a:solidFill>
            </a:endParaRPr>
          </a:p>
          <a:p>
            <a:pPr indent="0" lvl="0" marL="457200" rtl="0" algn="l">
              <a:spcBef>
                <a:spcPts val="1600"/>
              </a:spcBef>
              <a:spcAft>
                <a:spcPts val="1600"/>
              </a:spcAft>
              <a:buNone/>
            </a:pPr>
            <a:r>
              <a:t/>
            </a:r>
            <a:endParaRPr>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79" name="Shape 1279"/>
        <p:cNvGrpSpPr/>
        <p:nvPr/>
      </p:nvGrpSpPr>
      <p:grpSpPr>
        <a:xfrm>
          <a:off x="0" y="0"/>
          <a:ext cx="0" cy="0"/>
          <a:chOff x="0" y="0"/>
          <a:chExt cx="0" cy="0"/>
        </a:xfrm>
      </p:grpSpPr>
      <p:sp>
        <p:nvSpPr>
          <p:cNvPr id="1280" name="Google Shape;1280;p57"/>
          <p:cNvSpPr txBox="1"/>
          <p:nvPr>
            <p:ph type="title"/>
          </p:nvPr>
        </p:nvSpPr>
        <p:spPr>
          <a:xfrm>
            <a:off x="1284000" y="1558475"/>
            <a:ext cx="6576000" cy="178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t>T</a:t>
            </a:r>
            <a:r>
              <a:rPr lang="en" sz="10000"/>
              <a:t>hanks</a:t>
            </a:r>
            <a:endParaRPr sz="10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32"/>
          <p:cNvSpPr txBox="1"/>
          <p:nvPr>
            <p:ph idx="4294967295" type="title"/>
          </p:nvPr>
        </p:nvSpPr>
        <p:spPr>
          <a:xfrm>
            <a:off x="1350000" y="80500"/>
            <a:ext cx="6444000" cy="10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Circularity and Compactness Model</a:t>
            </a:r>
            <a:endParaRPr u="sng"/>
          </a:p>
        </p:txBody>
      </p:sp>
      <p:sp>
        <p:nvSpPr>
          <p:cNvPr id="1028" name="Google Shape;1028;p32"/>
          <p:cNvSpPr txBox="1"/>
          <p:nvPr/>
        </p:nvSpPr>
        <p:spPr>
          <a:xfrm>
            <a:off x="385350" y="1003038"/>
            <a:ext cx="8373300" cy="40137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chemeClr val="accent2"/>
              </a:buClr>
              <a:buSzPts val="1300"/>
              <a:buFont typeface="Questrial"/>
              <a:buChar char="●"/>
            </a:pPr>
            <a:r>
              <a:rPr lang="en" sz="1300">
                <a:solidFill>
                  <a:schemeClr val="accent2"/>
                </a:solidFill>
                <a:latin typeface="Questrial"/>
                <a:ea typeface="Questrial"/>
                <a:cs typeface="Questrial"/>
                <a:sym typeface="Questrial"/>
              </a:rPr>
              <a:t>Predictive model for scoring - Circularity and compactness are geometric features that can be calculated to describe the shape of objects,  such as breast cancer spheroids in medical images. Features can be useful in developing deep learning models for breast cancer detection or classification.</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311150" lvl="0" marL="457200" rtl="0" algn="just">
              <a:spcBef>
                <a:spcPts val="0"/>
              </a:spcBef>
              <a:spcAft>
                <a:spcPts val="0"/>
              </a:spcAft>
              <a:buClr>
                <a:schemeClr val="accent2"/>
              </a:buClr>
              <a:buSzPts val="1300"/>
              <a:buFont typeface="Questrial"/>
              <a:buChar char="●"/>
            </a:pPr>
            <a:r>
              <a:rPr lang="en" sz="1300">
                <a:solidFill>
                  <a:schemeClr val="accent2"/>
                </a:solidFill>
                <a:latin typeface="Questrial"/>
                <a:ea typeface="Questrial"/>
                <a:cs typeface="Questrial"/>
                <a:sym typeface="Questrial"/>
              </a:rPr>
              <a:t>What we did :</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rPr lang="en" sz="1300">
                <a:solidFill>
                  <a:schemeClr val="accent2"/>
                </a:solidFill>
                <a:latin typeface="Questrial"/>
                <a:ea typeface="Questrial"/>
                <a:cs typeface="Questrial"/>
                <a:sym typeface="Questrial"/>
              </a:rPr>
              <a:t>- Preparing the dataset </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rPr lang="en" sz="1300">
                <a:solidFill>
                  <a:schemeClr val="accent2"/>
                </a:solidFill>
                <a:latin typeface="Questrial"/>
                <a:ea typeface="Questrial"/>
                <a:cs typeface="Questrial"/>
                <a:sym typeface="Questrial"/>
              </a:rPr>
              <a:t>              - Splitting the dataset</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rPr lang="en" sz="1300">
                <a:solidFill>
                  <a:schemeClr val="accent2"/>
                </a:solidFill>
                <a:latin typeface="Questrial"/>
                <a:ea typeface="Questrial"/>
                <a:cs typeface="Questrial"/>
                <a:sym typeface="Questrial"/>
              </a:rPr>
              <a:t>- Preprocessing the images</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rPr lang="en" sz="1300">
                <a:solidFill>
                  <a:schemeClr val="accent2"/>
                </a:solidFill>
                <a:latin typeface="Questrial"/>
                <a:ea typeface="Questrial"/>
                <a:cs typeface="Questrial"/>
                <a:sym typeface="Questrial"/>
              </a:rPr>
              <a:t>- Defining the model architecture</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rPr lang="en" sz="1300">
                <a:solidFill>
                  <a:schemeClr val="accent2"/>
                </a:solidFill>
                <a:latin typeface="Questrial"/>
                <a:ea typeface="Questrial"/>
                <a:cs typeface="Questrial"/>
                <a:sym typeface="Questrial"/>
              </a:rPr>
              <a:t>- Training the model</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rPr lang="en" sz="1300">
                <a:solidFill>
                  <a:schemeClr val="accent2"/>
                </a:solidFill>
                <a:latin typeface="Questrial"/>
                <a:ea typeface="Questrial"/>
                <a:cs typeface="Questrial"/>
                <a:sym typeface="Questrial"/>
              </a:rPr>
              <a:t>- Tuning the hyperparameters</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rPr lang="en" sz="1300">
                <a:solidFill>
                  <a:schemeClr val="accent2"/>
                </a:solidFill>
                <a:latin typeface="Questrial"/>
                <a:ea typeface="Questrial"/>
                <a:cs typeface="Questrial"/>
                <a:sym typeface="Questrial"/>
              </a:rPr>
              <a:t>- Evaluating the parameters</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rPr lang="en" sz="1300">
                <a:solidFill>
                  <a:schemeClr val="accent2"/>
                </a:solidFill>
                <a:latin typeface="Questrial"/>
                <a:ea typeface="Questrial"/>
                <a:cs typeface="Questrial"/>
                <a:sym typeface="Questrial"/>
              </a:rPr>
              <a:t>- Using the model</a:t>
            </a:r>
            <a:endParaRPr sz="1300">
              <a:solidFill>
                <a:schemeClr val="accent2"/>
              </a:solidFill>
              <a:latin typeface="Questrial"/>
              <a:ea typeface="Questrial"/>
              <a:cs typeface="Questrial"/>
              <a:sym typeface="Questrial"/>
            </a:endParaRPr>
          </a:p>
        </p:txBody>
      </p:sp>
      <p:pic>
        <p:nvPicPr>
          <p:cNvPr id="1029" name="Google Shape;1029;p32"/>
          <p:cNvPicPr preferRelativeResize="0"/>
          <p:nvPr/>
        </p:nvPicPr>
        <p:blipFill>
          <a:blip r:embed="rId3">
            <a:alphaModFix/>
          </a:blip>
          <a:stretch>
            <a:fillRect/>
          </a:stretch>
        </p:blipFill>
        <p:spPr>
          <a:xfrm>
            <a:off x="1012475" y="2429050"/>
            <a:ext cx="5707800" cy="116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33"/>
          <p:cNvSpPr txBox="1"/>
          <p:nvPr>
            <p:ph idx="4294967295" type="title"/>
          </p:nvPr>
        </p:nvSpPr>
        <p:spPr>
          <a:xfrm>
            <a:off x="1350000" y="147950"/>
            <a:ext cx="6444000" cy="10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Results</a:t>
            </a:r>
            <a:r>
              <a:rPr lang="en" u="sng"/>
              <a:t> </a:t>
            </a:r>
            <a:endParaRPr u="sng"/>
          </a:p>
        </p:txBody>
      </p:sp>
      <p:sp>
        <p:nvSpPr>
          <p:cNvPr id="1035" name="Google Shape;1035;p33"/>
          <p:cNvSpPr txBox="1"/>
          <p:nvPr/>
        </p:nvSpPr>
        <p:spPr>
          <a:xfrm>
            <a:off x="385350" y="889975"/>
            <a:ext cx="8350200" cy="38235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chemeClr val="accent2"/>
              </a:buClr>
              <a:buSzPts val="1300"/>
              <a:buFont typeface="Questrial"/>
              <a:buChar char="❖"/>
            </a:pPr>
            <a:r>
              <a:rPr b="1" lang="en" sz="1300">
                <a:solidFill>
                  <a:schemeClr val="accent2"/>
                </a:solidFill>
                <a:latin typeface="Questrial"/>
                <a:ea typeface="Questrial"/>
                <a:cs typeface="Questrial"/>
                <a:sym typeface="Questrial"/>
              </a:rPr>
              <a:t>Model :</a:t>
            </a:r>
            <a:endParaRPr b="1"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rPr lang="en" sz="1300">
                <a:solidFill>
                  <a:schemeClr val="accent2"/>
                </a:solidFill>
                <a:latin typeface="Questrial"/>
                <a:ea typeface="Questrial"/>
                <a:cs typeface="Questrial"/>
                <a:sym typeface="Questrial"/>
              </a:rPr>
              <a:t>                                                                                                              Calculates </a:t>
            </a:r>
            <a:r>
              <a:rPr lang="en" sz="1300">
                <a:solidFill>
                  <a:schemeClr val="accent2"/>
                </a:solidFill>
                <a:latin typeface="Questrial"/>
                <a:ea typeface="Questrial"/>
                <a:cs typeface="Questrial"/>
                <a:sym typeface="Questrial"/>
              </a:rPr>
              <a:t>the circularity and compactness score based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rPr lang="en" sz="1300">
                <a:solidFill>
                  <a:schemeClr val="accent2"/>
                </a:solidFill>
                <a:latin typeface="Questrial"/>
                <a:ea typeface="Questrial"/>
                <a:cs typeface="Questrial"/>
                <a:sym typeface="Questrial"/>
              </a:rPr>
              <a:t>                                                                                                               On the basis of scoring table provided.</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a:p>
            <a:pPr indent="-311150" lvl="0" marL="457200" rtl="0" algn="just">
              <a:spcBef>
                <a:spcPts val="0"/>
              </a:spcBef>
              <a:spcAft>
                <a:spcPts val="0"/>
              </a:spcAft>
              <a:buClr>
                <a:schemeClr val="accent2"/>
              </a:buClr>
              <a:buSzPts val="1300"/>
              <a:buFont typeface="Questrial"/>
              <a:buChar char="❖"/>
            </a:pPr>
            <a:r>
              <a:rPr b="1" lang="en" sz="1300">
                <a:solidFill>
                  <a:schemeClr val="accent2"/>
                </a:solidFill>
                <a:latin typeface="Questrial"/>
                <a:ea typeface="Questrial"/>
                <a:cs typeface="Questrial"/>
                <a:sym typeface="Questrial"/>
              </a:rPr>
              <a:t>Why is it important?</a:t>
            </a:r>
            <a:endParaRPr b="1"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rPr lang="en" sz="1300">
                <a:solidFill>
                  <a:schemeClr val="accent2"/>
                </a:solidFill>
                <a:latin typeface="Questrial"/>
                <a:ea typeface="Questrial"/>
                <a:cs typeface="Questrial"/>
                <a:sym typeface="Questrial"/>
              </a:rPr>
              <a:t>Incorporating circularity and compactness calculations into deep learning models for breast cancer spheroids can improve the accuracy and reliability of cancer detection and classification. These measures contribute to a more thorough and quantitative analysis of medical images, ultimately benefiting patient outcomes and advancing medical research.</a:t>
            </a:r>
            <a:endParaRPr sz="1300">
              <a:solidFill>
                <a:schemeClr val="accent2"/>
              </a:solidFill>
              <a:latin typeface="Questrial"/>
              <a:ea typeface="Questrial"/>
              <a:cs typeface="Questrial"/>
              <a:sym typeface="Questrial"/>
            </a:endParaRPr>
          </a:p>
          <a:p>
            <a:pPr indent="0" lvl="0" marL="457200" rtl="0" algn="just">
              <a:spcBef>
                <a:spcPts val="0"/>
              </a:spcBef>
              <a:spcAft>
                <a:spcPts val="0"/>
              </a:spcAft>
              <a:buNone/>
            </a:pPr>
            <a:r>
              <a:t/>
            </a:r>
            <a:endParaRPr sz="1300">
              <a:solidFill>
                <a:schemeClr val="accent2"/>
              </a:solidFill>
              <a:latin typeface="Questrial"/>
              <a:ea typeface="Questrial"/>
              <a:cs typeface="Questrial"/>
              <a:sym typeface="Questrial"/>
            </a:endParaRPr>
          </a:p>
        </p:txBody>
      </p:sp>
      <p:pic>
        <p:nvPicPr>
          <p:cNvPr id="1036" name="Google Shape;1036;p33"/>
          <p:cNvPicPr preferRelativeResize="0"/>
          <p:nvPr/>
        </p:nvPicPr>
        <p:blipFill>
          <a:blip r:embed="rId3">
            <a:alphaModFix/>
          </a:blip>
          <a:stretch>
            <a:fillRect/>
          </a:stretch>
        </p:blipFill>
        <p:spPr>
          <a:xfrm>
            <a:off x="899324" y="1399500"/>
            <a:ext cx="2514150" cy="1891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Area Calculation : ImageJ</a:t>
            </a:r>
            <a:endParaRPr/>
          </a:p>
        </p:txBody>
      </p:sp>
      <p:sp>
        <p:nvSpPr>
          <p:cNvPr id="1042" name="Google Shape;1042;p34"/>
          <p:cNvSpPr txBox="1"/>
          <p:nvPr>
            <p:ph idx="1" type="body"/>
          </p:nvPr>
        </p:nvSpPr>
        <p:spPr>
          <a:xfrm>
            <a:off x="720000" y="484600"/>
            <a:ext cx="7704000" cy="4194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ImageJ is a powerful open-source image processing software that can be used for various tasks, including calculating the area of objects in an image.</a:t>
            </a:r>
            <a:endParaRPr/>
          </a:p>
          <a:p>
            <a:pPr indent="0" lvl="0" marL="0" rtl="0" algn="just">
              <a:spcBef>
                <a:spcPts val="1600"/>
              </a:spcBef>
              <a:spcAft>
                <a:spcPts val="0"/>
              </a:spcAft>
              <a:buNone/>
            </a:pPr>
            <a:r>
              <a:rPr lang="en"/>
              <a:t>Steps followed for calculating area : </a:t>
            </a:r>
            <a:endParaRPr/>
          </a:p>
          <a:p>
            <a:pPr indent="-304800" lvl="0" marL="457200" rtl="0" algn="just">
              <a:spcBef>
                <a:spcPts val="1600"/>
              </a:spcBef>
              <a:spcAft>
                <a:spcPts val="0"/>
              </a:spcAft>
              <a:buSzPts val="1200"/>
              <a:buChar char="●"/>
            </a:pPr>
            <a:r>
              <a:rPr lang="en"/>
              <a:t>Setting Scale</a:t>
            </a:r>
            <a:endParaRPr/>
          </a:p>
          <a:p>
            <a:pPr indent="-304800" lvl="0" marL="457200" rtl="0" algn="just">
              <a:spcBef>
                <a:spcPts val="0"/>
              </a:spcBef>
              <a:spcAft>
                <a:spcPts val="0"/>
              </a:spcAft>
              <a:buSzPts val="1200"/>
              <a:buChar char="●"/>
            </a:pPr>
            <a:r>
              <a:rPr lang="en"/>
              <a:t>Selecting Region of Interest (ROI)</a:t>
            </a:r>
            <a:endParaRPr/>
          </a:p>
          <a:p>
            <a:pPr indent="-304800" lvl="0" marL="457200" rtl="0" algn="just">
              <a:spcBef>
                <a:spcPts val="0"/>
              </a:spcBef>
              <a:spcAft>
                <a:spcPts val="0"/>
              </a:spcAft>
              <a:buSzPts val="1200"/>
              <a:buChar char="●"/>
            </a:pPr>
            <a:r>
              <a:rPr lang="en"/>
              <a:t>Adjusting measurements</a:t>
            </a:r>
            <a:endParaRPr/>
          </a:p>
          <a:p>
            <a:pPr indent="-304800" lvl="0" marL="457200" rtl="0" algn="just">
              <a:spcBef>
                <a:spcPts val="0"/>
              </a:spcBef>
              <a:spcAft>
                <a:spcPts val="0"/>
              </a:spcAft>
              <a:buSzPts val="1200"/>
              <a:buChar char="●"/>
            </a:pPr>
            <a:r>
              <a:rPr lang="en"/>
              <a:t>Measuring the area</a:t>
            </a:r>
            <a:endParaRPr/>
          </a:p>
          <a:p>
            <a:pPr indent="-304800" lvl="0" marL="457200" rtl="0" algn="just">
              <a:spcBef>
                <a:spcPts val="0"/>
              </a:spcBef>
              <a:spcAft>
                <a:spcPts val="0"/>
              </a:spcAft>
              <a:buSzPts val="1200"/>
              <a:buChar char="●"/>
            </a:pPr>
            <a:r>
              <a:rPr lang="en"/>
              <a:t>Results</a:t>
            </a:r>
            <a:endParaRPr/>
          </a:p>
        </p:txBody>
      </p:sp>
      <p:pic>
        <p:nvPicPr>
          <p:cNvPr id="1043" name="Google Shape;1043;p34"/>
          <p:cNvPicPr preferRelativeResize="0"/>
          <p:nvPr/>
        </p:nvPicPr>
        <p:blipFill>
          <a:blip r:embed="rId3">
            <a:alphaModFix/>
          </a:blip>
          <a:stretch>
            <a:fillRect/>
          </a:stretch>
        </p:blipFill>
        <p:spPr>
          <a:xfrm>
            <a:off x="6596900" y="2210800"/>
            <a:ext cx="1656069" cy="1515651"/>
          </a:xfrm>
          <a:prstGeom prst="rect">
            <a:avLst/>
          </a:prstGeom>
          <a:noFill/>
          <a:ln>
            <a:noFill/>
          </a:ln>
        </p:spPr>
      </p:pic>
      <p:pic>
        <p:nvPicPr>
          <p:cNvPr id="1044" name="Google Shape;1044;p34"/>
          <p:cNvPicPr preferRelativeResize="0"/>
          <p:nvPr/>
        </p:nvPicPr>
        <p:blipFill>
          <a:blip r:embed="rId4">
            <a:alphaModFix/>
          </a:blip>
          <a:stretch>
            <a:fillRect/>
          </a:stretch>
        </p:blipFill>
        <p:spPr>
          <a:xfrm>
            <a:off x="4196449" y="2279313"/>
            <a:ext cx="1876449" cy="1378624"/>
          </a:xfrm>
          <a:prstGeom prst="rect">
            <a:avLst/>
          </a:prstGeom>
          <a:noFill/>
          <a:ln>
            <a:noFill/>
          </a:ln>
        </p:spPr>
      </p:pic>
      <p:sp>
        <p:nvSpPr>
          <p:cNvPr id="1045" name="Google Shape;1045;p34"/>
          <p:cNvSpPr/>
          <p:nvPr/>
        </p:nvSpPr>
        <p:spPr>
          <a:xfrm>
            <a:off x="6142750" y="2905925"/>
            <a:ext cx="384300" cy="125400"/>
          </a:xfrm>
          <a:prstGeom prst="rightArrow">
            <a:avLst>
              <a:gd fmla="val 50000" name="adj1"/>
              <a:gd fmla="val 50000" name="adj2"/>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6"/>
              </a:highlight>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49" name="Shape 1049"/>
        <p:cNvGrpSpPr/>
        <p:nvPr/>
      </p:nvGrpSpPr>
      <p:grpSpPr>
        <a:xfrm>
          <a:off x="0" y="0"/>
          <a:ext cx="0" cy="0"/>
          <a:chOff x="0" y="0"/>
          <a:chExt cx="0" cy="0"/>
        </a:xfrm>
      </p:grpSpPr>
      <p:sp>
        <p:nvSpPr>
          <p:cNvPr id="1050" name="Google Shape;1050;p35"/>
          <p:cNvSpPr/>
          <p:nvPr/>
        </p:nvSpPr>
        <p:spPr>
          <a:xfrm>
            <a:off x="4853429" y="3274863"/>
            <a:ext cx="628800" cy="6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5"/>
          <p:cNvSpPr/>
          <p:nvPr/>
        </p:nvSpPr>
        <p:spPr>
          <a:xfrm>
            <a:off x="973161" y="3223881"/>
            <a:ext cx="628800" cy="6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4853429" y="1672934"/>
            <a:ext cx="628800" cy="6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5"/>
          <p:cNvSpPr/>
          <p:nvPr/>
        </p:nvSpPr>
        <p:spPr>
          <a:xfrm>
            <a:off x="973161" y="1667031"/>
            <a:ext cx="628800" cy="6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5"/>
          <p:cNvSpPr txBox="1"/>
          <p:nvPr>
            <p:ph type="title"/>
          </p:nvPr>
        </p:nvSpPr>
        <p:spPr>
          <a:xfrm>
            <a:off x="1746945" y="1731425"/>
            <a:ext cx="2723400" cy="51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1055" name="Google Shape;1055;p35"/>
          <p:cNvSpPr txBox="1"/>
          <p:nvPr>
            <p:ph idx="2" type="title"/>
          </p:nvPr>
        </p:nvSpPr>
        <p:spPr>
          <a:xfrm>
            <a:off x="797895" y="1725525"/>
            <a:ext cx="951300" cy="51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056" name="Google Shape;1056;p35"/>
          <p:cNvSpPr txBox="1"/>
          <p:nvPr>
            <p:ph idx="3" type="title"/>
          </p:nvPr>
        </p:nvSpPr>
        <p:spPr>
          <a:xfrm>
            <a:off x="1746938" y="3388125"/>
            <a:ext cx="2723400" cy="51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057" name="Google Shape;1057;p35"/>
          <p:cNvSpPr txBox="1"/>
          <p:nvPr>
            <p:ph idx="4" type="title"/>
          </p:nvPr>
        </p:nvSpPr>
        <p:spPr>
          <a:xfrm>
            <a:off x="797895" y="3388125"/>
            <a:ext cx="951300" cy="51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058" name="Google Shape;1058;p35"/>
          <p:cNvSpPr txBox="1"/>
          <p:nvPr>
            <p:ph idx="6" type="title"/>
          </p:nvPr>
        </p:nvSpPr>
        <p:spPr>
          <a:xfrm>
            <a:off x="5602945" y="1728250"/>
            <a:ext cx="2731200" cy="51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Analysis</a:t>
            </a:r>
            <a:endParaRPr/>
          </a:p>
        </p:txBody>
      </p:sp>
      <p:sp>
        <p:nvSpPr>
          <p:cNvPr id="1059" name="Google Shape;1059;p35"/>
          <p:cNvSpPr txBox="1"/>
          <p:nvPr>
            <p:ph idx="7" type="title"/>
          </p:nvPr>
        </p:nvSpPr>
        <p:spPr>
          <a:xfrm>
            <a:off x="4659709" y="1731424"/>
            <a:ext cx="951300" cy="51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060" name="Google Shape;1060;p35"/>
          <p:cNvSpPr txBox="1"/>
          <p:nvPr>
            <p:ph idx="9" type="title"/>
          </p:nvPr>
        </p:nvSpPr>
        <p:spPr>
          <a:xfrm>
            <a:off x="5602945" y="3388875"/>
            <a:ext cx="2731200" cy="51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061" name="Google Shape;1061;p35"/>
          <p:cNvSpPr txBox="1"/>
          <p:nvPr>
            <p:ph idx="13" type="title"/>
          </p:nvPr>
        </p:nvSpPr>
        <p:spPr>
          <a:xfrm>
            <a:off x="4659709" y="3389163"/>
            <a:ext cx="951300" cy="51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062" name="Google Shape;1062;p35"/>
          <p:cNvSpPr txBox="1"/>
          <p:nvPr>
            <p:ph idx="15" type="title"/>
          </p:nvPr>
        </p:nvSpPr>
        <p:spPr>
          <a:xfrm>
            <a:off x="723388"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Table of contents</a:t>
            </a:r>
            <a:endParaRPr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66" name="Shape 1066"/>
        <p:cNvGrpSpPr/>
        <p:nvPr/>
      </p:nvGrpSpPr>
      <p:grpSpPr>
        <a:xfrm>
          <a:off x="0" y="0"/>
          <a:ext cx="0" cy="0"/>
          <a:chOff x="0" y="0"/>
          <a:chExt cx="0" cy="0"/>
        </a:xfrm>
      </p:grpSpPr>
      <p:sp>
        <p:nvSpPr>
          <p:cNvPr id="1067" name="Google Shape;1067;p36"/>
          <p:cNvSpPr/>
          <p:nvPr/>
        </p:nvSpPr>
        <p:spPr>
          <a:xfrm>
            <a:off x="3524018" y="2106868"/>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txBox="1"/>
          <p:nvPr>
            <p:ph type="title"/>
          </p:nvPr>
        </p:nvSpPr>
        <p:spPr>
          <a:xfrm>
            <a:off x="720500" y="2574469"/>
            <a:ext cx="3852000" cy="73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Objectives</a:t>
            </a:r>
            <a:endParaRPr/>
          </a:p>
        </p:txBody>
      </p:sp>
      <p:sp>
        <p:nvSpPr>
          <p:cNvPr id="1069" name="Google Shape;1069;p36"/>
          <p:cNvSpPr txBox="1"/>
          <p:nvPr>
            <p:ph idx="2" type="title"/>
          </p:nvPr>
        </p:nvSpPr>
        <p:spPr>
          <a:xfrm>
            <a:off x="720000" y="1799269"/>
            <a:ext cx="3852000" cy="77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070" name="Google Shape;1070;p36"/>
          <p:cNvSpPr txBox="1"/>
          <p:nvPr>
            <p:ph idx="1" type="subTitle"/>
          </p:nvPr>
        </p:nvSpPr>
        <p:spPr>
          <a:xfrm>
            <a:off x="5096513" y="2141500"/>
            <a:ext cx="3327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TNT Quantification</a:t>
            </a:r>
            <a:endParaRPr/>
          </a:p>
        </p:txBody>
      </p:sp>
      <p:cxnSp>
        <p:nvCxnSpPr>
          <p:cNvPr id="1071" name="Google Shape;1071;p36"/>
          <p:cNvCxnSpPr/>
          <p:nvPr/>
        </p:nvCxnSpPr>
        <p:spPr>
          <a:xfrm>
            <a:off x="4834500" y="1800518"/>
            <a:ext cx="2700" cy="15075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37"/>
          <p:cNvSpPr txBox="1"/>
          <p:nvPr>
            <p:ph idx="1" type="subTitle"/>
          </p:nvPr>
        </p:nvSpPr>
        <p:spPr>
          <a:xfrm>
            <a:off x="1602450" y="1366900"/>
            <a:ext cx="5939100" cy="235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u="sng"/>
              <a:t>TNTs</a:t>
            </a:r>
            <a:r>
              <a:rPr lang="en" sz="1400"/>
              <a:t> - long, thin membranous structures that form between cells, enabling direct communication and transfer of various cellular components</a:t>
            </a:r>
            <a:endParaRPr sz="1400"/>
          </a:p>
          <a:p>
            <a:pPr indent="-317500" lvl="0" marL="457200" rtl="0" algn="l">
              <a:spcBef>
                <a:spcPts val="0"/>
              </a:spcBef>
              <a:spcAft>
                <a:spcPts val="0"/>
              </a:spcAft>
              <a:buSzPts val="1400"/>
              <a:buChar char="●"/>
            </a:pPr>
            <a:r>
              <a:rPr lang="en" sz="1400"/>
              <a:t>Potential role in cancer progression and communication between cancer cells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u="sng"/>
              <a:t>TNT Quantification</a:t>
            </a:r>
            <a:r>
              <a:rPr lang="en" sz="1400"/>
              <a:t> WHYYY</a:t>
            </a:r>
            <a:r>
              <a:rPr lang="en" sz="1400"/>
              <a:t>??</a:t>
            </a:r>
            <a:endParaRPr sz="1400"/>
          </a:p>
          <a:p>
            <a:pPr indent="0" lvl="0" marL="457200" rtl="0" algn="l">
              <a:spcBef>
                <a:spcPts val="0"/>
              </a:spcBef>
              <a:spcAft>
                <a:spcPts val="0"/>
              </a:spcAft>
              <a:buNone/>
            </a:pPr>
            <a:r>
              <a:rPr lang="en" sz="1400"/>
              <a:t>Insights into the intercellular communication within the tumor microenvironment</a:t>
            </a:r>
            <a:endParaRPr sz="1400"/>
          </a:p>
          <a:p>
            <a:pPr indent="0" lvl="0" marL="457200" rtl="0" algn="l">
              <a:spcBef>
                <a:spcPts val="0"/>
              </a:spcBef>
              <a:spcAft>
                <a:spcPts val="0"/>
              </a:spcAft>
              <a:buNone/>
            </a:pPr>
            <a:r>
              <a:rPr lang="en" sz="1400"/>
              <a:t>To assess the likelihood of tumor cell spread</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80" name="Shape 1080"/>
        <p:cNvGrpSpPr/>
        <p:nvPr/>
      </p:nvGrpSpPr>
      <p:grpSpPr>
        <a:xfrm>
          <a:off x="0" y="0"/>
          <a:ext cx="0" cy="0"/>
          <a:chOff x="0" y="0"/>
          <a:chExt cx="0" cy="0"/>
        </a:xfrm>
      </p:grpSpPr>
      <p:sp>
        <p:nvSpPr>
          <p:cNvPr id="1081" name="Google Shape;1081;p38"/>
          <p:cNvSpPr/>
          <p:nvPr/>
        </p:nvSpPr>
        <p:spPr>
          <a:xfrm>
            <a:off x="3524018" y="2106868"/>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txBox="1"/>
          <p:nvPr>
            <p:ph type="title"/>
          </p:nvPr>
        </p:nvSpPr>
        <p:spPr>
          <a:xfrm>
            <a:off x="720500" y="2574469"/>
            <a:ext cx="3852000" cy="73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200"/>
              <a:t>Methodology</a:t>
            </a:r>
            <a:endParaRPr sz="4200"/>
          </a:p>
        </p:txBody>
      </p:sp>
      <p:sp>
        <p:nvSpPr>
          <p:cNvPr id="1083" name="Google Shape;1083;p38"/>
          <p:cNvSpPr txBox="1"/>
          <p:nvPr>
            <p:ph idx="2" type="title"/>
          </p:nvPr>
        </p:nvSpPr>
        <p:spPr>
          <a:xfrm>
            <a:off x="720000" y="1799269"/>
            <a:ext cx="3852000" cy="77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084" name="Google Shape;1084;p38"/>
          <p:cNvSpPr txBox="1"/>
          <p:nvPr>
            <p:ph idx="1" type="subTitle"/>
          </p:nvPr>
        </p:nvSpPr>
        <p:spPr>
          <a:xfrm>
            <a:off x="5096513" y="2141500"/>
            <a:ext cx="3327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TNT Quantification</a:t>
            </a:r>
            <a:endParaRPr/>
          </a:p>
        </p:txBody>
      </p:sp>
      <p:cxnSp>
        <p:nvCxnSpPr>
          <p:cNvPr id="1085" name="Google Shape;1085;p38"/>
          <p:cNvCxnSpPr/>
          <p:nvPr/>
        </p:nvCxnSpPr>
        <p:spPr>
          <a:xfrm>
            <a:off x="4834500" y="1800518"/>
            <a:ext cx="2700" cy="15075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Thesis Defense by Slidesgo">
  <a:themeElements>
    <a:clrScheme name="Simple Light">
      <a:dk1>
        <a:srgbClr val="191919"/>
      </a:dk1>
      <a:lt1>
        <a:srgbClr val="FFFFFF"/>
      </a:lt1>
      <a:dk2>
        <a:srgbClr val="595959"/>
      </a:dk2>
      <a:lt2>
        <a:srgbClr val="EEEEEE"/>
      </a:lt2>
      <a:accent1>
        <a:srgbClr val="F9D4D0"/>
      </a:accent1>
      <a:accent2>
        <a:srgbClr val="EA5458"/>
      </a:accent2>
      <a:accent3>
        <a:srgbClr val="FEF2F0"/>
      </a:accent3>
      <a:accent4>
        <a:srgbClr val="FFFFFF"/>
      </a:accent4>
      <a:accent5>
        <a:srgbClr val="F9D4D0"/>
      </a:accent5>
      <a:accent6>
        <a:srgbClr val="EA5458"/>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